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8" r:id="rId1"/>
  </p:sldMasterIdLst>
  <p:sldIdLst>
    <p:sldId id="256" r:id="rId2"/>
    <p:sldId id="257" r:id="rId3"/>
    <p:sldId id="278" r:id="rId4"/>
    <p:sldId id="289" r:id="rId5"/>
    <p:sldId id="297" r:id="rId6"/>
    <p:sldId id="290" r:id="rId7"/>
    <p:sldId id="298" r:id="rId8"/>
    <p:sldId id="302" r:id="rId9"/>
    <p:sldId id="299" r:id="rId10"/>
    <p:sldId id="300" r:id="rId11"/>
    <p:sldId id="258" r:id="rId12"/>
    <p:sldId id="301" r:id="rId13"/>
    <p:sldId id="27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varScale="1">
        <p:scale>
          <a:sx n="68" d="100"/>
          <a:sy n="68" d="100"/>
        </p:scale>
        <p:origin x="41" y="5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75078A-7106-4A21-A6E0-2A8C77907D1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384ABCC-AC62-4E17-9C9F-4C3E113DA8F8}">
      <dgm:prSet/>
      <dgm:spPr/>
      <dgm:t>
        <a:bodyPr/>
        <a:lstStyle/>
        <a:p>
          <a:r>
            <a:rPr lang="el-GR" baseline="0"/>
            <a:t>Οι τρεις κύριες οντότητες στο ml-agents SDK είναι οι αισθητήρες (sensors), οι πράκτορες (agents) και μια ακαδημία (academy). Το component του πράκτορα χρησιμοποιείται για να υποδείξει ότι ένα gameobject εντός μιας σκηνής είναι ένας πράκτορας και μπορεί να συλλέξει παρατηρήσεις, να πραγματοποιήσει ενέργειες και να λαμβάνει ανταμοιβές. Ο πράκτορας μπορεί να συλλέξει παρατηρήσεις χρησιμοποιώντας διάφορους αισθητήρες που αντιστοιχούν σε διάφορες μορφές πληροφοριών, όπως απεικονίσεις, αποτελέσματα ακτίνων (ray-cast), ή διανύσματα αυθαίρετου μήκους. Κάθε </a:t>
          </a:r>
          <a:r>
            <a:rPr lang="en-GB" baseline="0"/>
            <a:t>component </a:t>
          </a:r>
          <a:r>
            <a:rPr lang="el-GR" baseline="0"/>
            <a:t>του πράκτορα περιέχει μια πολιτική που επισημαίνεται με ένα όνομα συμπεριφοράς.</a:t>
          </a:r>
          <a:endParaRPr lang="en-US"/>
        </a:p>
      </dgm:t>
    </dgm:pt>
    <dgm:pt modelId="{B63527A3-9FF4-49FF-BBC5-A2206E3825CB}" type="parTrans" cxnId="{0C35FC42-E34E-4EBB-A2B7-83B0E3A10343}">
      <dgm:prSet/>
      <dgm:spPr/>
      <dgm:t>
        <a:bodyPr/>
        <a:lstStyle/>
        <a:p>
          <a:endParaRPr lang="en-US"/>
        </a:p>
      </dgm:t>
    </dgm:pt>
    <dgm:pt modelId="{F33FF898-4107-4026-AE13-3ECC4A620E36}" type="sibTrans" cxnId="{0C35FC42-E34E-4EBB-A2B7-83B0E3A10343}">
      <dgm:prSet/>
      <dgm:spPr/>
      <dgm:t>
        <a:bodyPr/>
        <a:lstStyle/>
        <a:p>
          <a:endParaRPr lang="en-US"/>
        </a:p>
      </dgm:t>
    </dgm:pt>
    <dgm:pt modelId="{5047F3C1-B2EF-4496-91BE-3874408BE683}" type="pres">
      <dgm:prSet presAssocID="{6275078A-7106-4A21-A6E0-2A8C77907D1B}" presName="linear" presStyleCnt="0">
        <dgm:presLayoutVars>
          <dgm:animLvl val="lvl"/>
          <dgm:resizeHandles val="exact"/>
        </dgm:presLayoutVars>
      </dgm:prSet>
      <dgm:spPr/>
    </dgm:pt>
    <dgm:pt modelId="{EC19C447-4949-45F4-8BA8-E1BDD68401A2}" type="pres">
      <dgm:prSet presAssocID="{5384ABCC-AC62-4E17-9C9F-4C3E113DA8F8}" presName="parentText" presStyleLbl="node1" presStyleIdx="0" presStyleCnt="1">
        <dgm:presLayoutVars>
          <dgm:chMax val="0"/>
          <dgm:bulletEnabled val="1"/>
        </dgm:presLayoutVars>
      </dgm:prSet>
      <dgm:spPr/>
    </dgm:pt>
  </dgm:ptLst>
  <dgm:cxnLst>
    <dgm:cxn modelId="{0C35FC42-E34E-4EBB-A2B7-83B0E3A10343}" srcId="{6275078A-7106-4A21-A6E0-2A8C77907D1B}" destId="{5384ABCC-AC62-4E17-9C9F-4C3E113DA8F8}" srcOrd="0" destOrd="0" parTransId="{B63527A3-9FF4-49FF-BBC5-A2206E3825CB}" sibTransId="{F33FF898-4107-4026-AE13-3ECC4A620E36}"/>
    <dgm:cxn modelId="{59127B9C-474B-4A64-BA6A-A7961DD565BD}" type="presOf" srcId="{6275078A-7106-4A21-A6E0-2A8C77907D1B}" destId="{5047F3C1-B2EF-4496-91BE-3874408BE683}" srcOrd="0" destOrd="0" presId="urn:microsoft.com/office/officeart/2005/8/layout/vList2"/>
    <dgm:cxn modelId="{252914F0-3DC0-426A-9D0B-F8406B742C3E}" type="presOf" srcId="{5384ABCC-AC62-4E17-9C9F-4C3E113DA8F8}" destId="{EC19C447-4949-45F4-8BA8-E1BDD68401A2}" srcOrd="0" destOrd="0" presId="urn:microsoft.com/office/officeart/2005/8/layout/vList2"/>
    <dgm:cxn modelId="{BD1252F8-642F-4271-918C-C92B6D94B194}" type="presParOf" srcId="{5047F3C1-B2EF-4496-91BE-3874408BE683}" destId="{EC19C447-4949-45F4-8BA8-E1BDD68401A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872F1C-D503-4DAF-BF83-9A58009A1A2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09390CDB-F017-4D3E-9101-C2075BA9B53C}">
      <dgm:prSet/>
      <dgm:spPr/>
      <dgm:t>
        <a:bodyPr/>
        <a:lstStyle/>
        <a:p>
          <a:r>
            <a:rPr lang="el-GR" dirty="0"/>
            <a:t>Η Ακαδημία είναι μια μοναδική οντότητα μέσα στην προσομοίωση και χρησιμοποιείται για να καταγράφει τα βήματα της προσομοίωσης και να διαχειρίζεται τους πράκτορες. Η Ακαδημία περιέχει επίσης τη δυνατότητα ορισμού παραμέτρων περιβάλλοντος, οι οποίες μπορούν να χρησιμοποιηθούν για να αλλάξουν τη διαμόρφωση του περιβάλλοντος κατά την εκτέλεση. Ειδικότερα, ορισμένες πτυχές της φυσικής του περιβάλλοντος και των απεικονίσεων, των μεγεθών και της ύπαρξης των </a:t>
          </a:r>
          <a:r>
            <a:rPr lang="el-GR" dirty="0" err="1"/>
            <a:t>GameObjects</a:t>
          </a:r>
          <a:r>
            <a:rPr lang="el-GR" dirty="0"/>
            <a:t> ελέγχονται μέσω </a:t>
          </a:r>
          <a:r>
            <a:rPr lang="el-GR" dirty="0" err="1"/>
            <a:t>εκθέσιμων</a:t>
          </a:r>
          <a:r>
            <a:rPr lang="el-GR" dirty="0"/>
            <a:t> παραμέτρων που μπορούν να ανακληθούν και να αλλοιωθούν κατά τη διάρκεια της εκπαίδευσης.</a:t>
          </a:r>
          <a:endParaRPr lang="en-US" dirty="0"/>
        </a:p>
      </dgm:t>
    </dgm:pt>
    <dgm:pt modelId="{153C97BE-D20D-4C4E-ABE1-9DA1A26818CB}" type="parTrans" cxnId="{2ECC7FC3-B9EF-49CB-8A1D-5EA8AB1F2DE5}">
      <dgm:prSet/>
      <dgm:spPr/>
      <dgm:t>
        <a:bodyPr/>
        <a:lstStyle/>
        <a:p>
          <a:endParaRPr lang="en-US"/>
        </a:p>
      </dgm:t>
    </dgm:pt>
    <dgm:pt modelId="{0F26288C-3911-4C41-8049-08840E18ACC3}" type="sibTrans" cxnId="{2ECC7FC3-B9EF-49CB-8A1D-5EA8AB1F2DE5}">
      <dgm:prSet/>
      <dgm:spPr/>
      <dgm:t>
        <a:bodyPr/>
        <a:lstStyle/>
        <a:p>
          <a:endParaRPr lang="en-US"/>
        </a:p>
      </dgm:t>
    </dgm:pt>
    <dgm:pt modelId="{EFB97C51-DD4F-4962-A858-8106C779DEEC}" type="pres">
      <dgm:prSet presAssocID="{56872F1C-D503-4DAF-BF83-9A58009A1A25}" presName="linear" presStyleCnt="0">
        <dgm:presLayoutVars>
          <dgm:animLvl val="lvl"/>
          <dgm:resizeHandles val="exact"/>
        </dgm:presLayoutVars>
      </dgm:prSet>
      <dgm:spPr/>
    </dgm:pt>
    <dgm:pt modelId="{332AEF2F-B9A8-4540-86C1-48D7B12D064F}" type="pres">
      <dgm:prSet presAssocID="{09390CDB-F017-4D3E-9101-C2075BA9B53C}" presName="parentText" presStyleLbl="node1" presStyleIdx="0" presStyleCnt="1">
        <dgm:presLayoutVars>
          <dgm:chMax val="0"/>
          <dgm:bulletEnabled val="1"/>
        </dgm:presLayoutVars>
      </dgm:prSet>
      <dgm:spPr/>
    </dgm:pt>
  </dgm:ptLst>
  <dgm:cxnLst>
    <dgm:cxn modelId="{883C93B3-9311-4C2C-BD3E-78E43CA5707C}" type="presOf" srcId="{09390CDB-F017-4D3E-9101-C2075BA9B53C}" destId="{332AEF2F-B9A8-4540-86C1-48D7B12D064F}" srcOrd="0" destOrd="0" presId="urn:microsoft.com/office/officeart/2005/8/layout/vList2"/>
    <dgm:cxn modelId="{2ECC7FC3-B9EF-49CB-8A1D-5EA8AB1F2DE5}" srcId="{56872F1C-D503-4DAF-BF83-9A58009A1A25}" destId="{09390CDB-F017-4D3E-9101-C2075BA9B53C}" srcOrd="0" destOrd="0" parTransId="{153C97BE-D20D-4C4E-ABE1-9DA1A26818CB}" sibTransId="{0F26288C-3911-4C41-8049-08840E18ACC3}"/>
    <dgm:cxn modelId="{CC309EF6-2DC0-4700-BEB9-762376239A55}" type="presOf" srcId="{56872F1C-D503-4DAF-BF83-9A58009A1A25}" destId="{EFB97C51-DD4F-4962-A858-8106C779DEEC}" srcOrd="0" destOrd="0" presId="urn:microsoft.com/office/officeart/2005/8/layout/vList2"/>
    <dgm:cxn modelId="{35657207-608F-43D5-B5B9-9D2909B995F3}" type="presParOf" srcId="{EFB97C51-DD4F-4962-A858-8106C779DEEC}" destId="{332AEF2F-B9A8-4540-86C1-48D7B12D064F}"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B6C9C4-A8F3-456E-AAB5-0AB9D327A7D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97A3D7E-F68D-4DF6-B0E9-4B562567EECF}">
      <dgm:prSet/>
      <dgm:spPr/>
      <dgm:t>
        <a:bodyPr/>
        <a:lstStyle/>
        <a:p>
          <a:r>
            <a:rPr lang="el-GR" baseline="0" dirty="0"/>
            <a:t>Οι πράκτορες στις θέσεις άμυνα κέντρο και τέρμα «τρώνε» κάποιες φορές επίτηδες γκολ για να χάνουν με 3 γκολ διαφορά, έτσι ώστε να πάρουν περισσότερα βραβεία όταν μειώσουν την διαφορά βάζοντας γκολ, πλην του επιθετικού που επιχειρεί συνέχεια να βάλει γκολ.</a:t>
          </a:r>
          <a:endParaRPr lang="en-US" dirty="0"/>
        </a:p>
      </dgm:t>
    </dgm:pt>
    <dgm:pt modelId="{CA377183-BDA2-4532-89A4-4079BD157AEB}" type="parTrans" cxnId="{F27EDD77-41B6-4970-A4D8-2202F46653C5}">
      <dgm:prSet/>
      <dgm:spPr/>
      <dgm:t>
        <a:bodyPr/>
        <a:lstStyle/>
        <a:p>
          <a:endParaRPr lang="en-US"/>
        </a:p>
      </dgm:t>
    </dgm:pt>
    <dgm:pt modelId="{F87CDE4E-BB5D-423D-A868-57F5DA5535B9}" type="sibTrans" cxnId="{F27EDD77-41B6-4970-A4D8-2202F46653C5}">
      <dgm:prSet/>
      <dgm:spPr/>
      <dgm:t>
        <a:bodyPr/>
        <a:lstStyle/>
        <a:p>
          <a:endParaRPr lang="en-US"/>
        </a:p>
      </dgm:t>
    </dgm:pt>
    <dgm:pt modelId="{86D7178E-C563-4488-A4DE-D9934C061409}">
      <dgm:prSet/>
      <dgm:spPr/>
      <dgm:t>
        <a:bodyPr/>
        <a:lstStyle/>
        <a:p>
          <a:r>
            <a:rPr lang="el-GR" baseline="0"/>
            <a:t>Μερικές φορές ο τερματοφύλακας αφήνει κενή την εστία του γιατί προσηλώνεται στην κατεύθυνση της μπάλας</a:t>
          </a:r>
          <a:endParaRPr lang="en-US"/>
        </a:p>
      </dgm:t>
    </dgm:pt>
    <dgm:pt modelId="{CF2369AB-D15C-4D61-85A9-2493046932D7}" type="parTrans" cxnId="{A93AFA5A-1033-41C0-8CCB-C0DDAC1874DB}">
      <dgm:prSet/>
      <dgm:spPr/>
      <dgm:t>
        <a:bodyPr/>
        <a:lstStyle/>
        <a:p>
          <a:endParaRPr lang="en-US"/>
        </a:p>
      </dgm:t>
    </dgm:pt>
    <dgm:pt modelId="{293D78A0-D522-4CFB-9A59-7A4D53D89CB3}" type="sibTrans" cxnId="{A93AFA5A-1033-41C0-8CCB-C0DDAC1874DB}">
      <dgm:prSet/>
      <dgm:spPr/>
      <dgm:t>
        <a:bodyPr/>
        <a:lstStyle/>
        <a:p>
          <a:endParaRPr lang="en-US"/>
        </a:p>
      </dgm:t>
    </dgm:pt>
    <dgm:pt modelId="{0DB31711-836E-4D94-9826-4495B05D579E}">
      <dgm:prSet/>
      <dgm:spPr/>
      <dgm:t>
        <a:bodyPr/>
        <a:lstStyle/>
        <a:p>
          <a:r>
            <a:rPr lang="el-GR" baseline="0"/>
            <a:t>Ο αμυντικός παίζει και σαν τερματοφύλακας όταν γίνεται αυτό</a:t>
          </a:r>
          <a:endParaRPr lang="en-US"/>
        </a:p>
      </dgm:t>
    </dgm:pt>
    <dgm:pt modelId="{FC6FD51F-9240-4EDD-B7C9-DDB0A1B311C2}" type="parTrans" cxnId="{0D752018-E319-4B56-89A8-7F8CD2D85EE2}">
      <dgm:prSet/>
      <dgm:spPr/>
      <dgm:t>
        <a:bodyPr/>
        <a:lstStyle/>
        <a:p>
          <a:endParaRPr lang="en-US"/>
        </a:p>
      </dgm:t>
    </dgm:pt>
    <dgm:pt modelId="{7CF8CC4C-69B2-49D5-B7A2-7E9073972A41}" type="sibTrans" cxnId="{0D752018-E319-4B56-89A8-7F8CD2D85EE2}">
      <dgm:prSet/>
      <dgm:spPr/>
      <dgm:t>
        <a:bodyPr/>
        <a:lstStyle/>
        <a:p>
          <a:endParaRPr lang="en-US"/>
        </a:p>
      </dgm:t>
    </dgm:pt>
    <dgm:pt modelId="{4A6A4AC2-5A14-49A7-A490-64B9216F03D3}">
      <dgm:prSet/>
      <dgm:spPr/>
      <dgm:t>
        <a:bodyPr/>
        <a:lstStyle/>
        <a:p>
          <a:r>
            <a:rPr lang="el-GR" baseline="0"/>
            <a:t>Κανένας πράκτορας δεν τα πάει τόσο καλά με τις «σπόντες» της μπάλας</a:t>
          </a:r>
          <a:endParaRPr lang="en-US"/>
        </a:p>
      </dgm:t>
    </dgm:pt>
    <dgm:pt modelId="{CF56B5E6-EFE1-4E1C-B9C8-CB38CF7CF20B}" type="parTrans" cxnId="{23ED3A4B-491A-4B14-B907-1AB1B5B6EB30}">
      <dgm:prSet/>
      <dgm:spPr/>
      <dgm:t>
        <a:bodyPr/>
        <a:lstStyle/>
        <a:p>
          <a:endParaRPr lang="en-US"/>
        </a:p>
      </dgm:t>
    </dgm:pt>
    <dgm:pt modelId="{86CE5A71-794E-47EE-BFBB-9DDB8A5B896C}" type="sibTrans" cxnId="{23ED3A4B-491A-4B14-B907-1AB1B5B6EB30}">
      <dgm:prSet/>
      <dgm:spPr/>
      <dgm:t>
        <a:bodyPr/>
        <a:lstStyle/>
        <a:p>
          <a:endParaRPr lang="en-US"/>
        </a:p>
      </dgm:t>
    </dgm:pt>
    <dgm:pt modelId="{5492D2CF-2503-44BF-9F2C-5A804ED53262}" type="pres">
      <dgm:prSet presAssocID="{F1B6C9C4-A8F3-456E-AAB5-0AB9D327A7D0}" presName="linear" presStyleCnt="0">
        <dgm:presLayoutVars>
          <dgm:animLvl val="lvl"/>
          <dgm:resizeHandles val="exact"/>
        </dgm:presLayoutVars>
      </dgm:prSet>
      <dgm:spPr/>
    </dgm:pt>
    <dgm:pt modelId="{E366EA36-73CD-4730-BBED-02D7951633A0}" type="pres">
      <dgm:prSet presAssocID="{597A3D7E-F68D-4DF6-B0E9-4B562567EECF}" presName="parentText" presStyleLbl="node1" presStyleIdx="0" presStyleCnt="4">
        <dgm:presLayoutVars>
          <dgm:chMax val="0"/>
          <dgm:bulletEnabled val="1"/>
        </dgm:presLayoutVars>
      </dgm:prSet>
      <dgm:spPr/>
    </dgm:pt>
    <dgm:pt modelId="{9815EB86-BB1E-4754-B715-155A52361084}" type="pres">
      <dgm:prSet presAssocID="{F87CDE4E-BB5D-423D-A868-57F5DA5535B9}" presName="spacer" presStyleCnt="0"/>
      <dgm:spPr/>
    </dgm:pt>
    <dgm:pt modelId="{92C82849-2E25-4800-BBE2-B04C5CCDF2C0}" type="pres">
      <dgm:prSet presAssocID="{86D7178E-C563-4488-A4DE-D9934C061409}" presName="parentText" presStyleLbl="node1" presStyleIdx="1" presStyleCnt="4">
        <dgm:presLayoutVars>
          <dgm:chMax val="0"/>
          <dgm:bulletEnabled val="1"/>
        </dgm:presLayoutVars>
      </dgm:prSet>
      <dgm:spPr/>
    </dgm:pt>
    <dgm:pt modelId="{9ADCAB4D-4F9F-436F-A81C-F89115F19302}" type="pres">
      <dgm:prSet presAssocID="{293D78A0-D522-4CFB-9A59-7A4D53D89CB3}" presName="spacer" presStyleCnt="0"/>
      <dgm:spPr/>
    </dgm:pt>
    <dgm:pt modelId="{B2418D80-133A-416E-A6AF-8EAA3763E9E7}" type="pres">
      <dgm:prSet presAssocID="{0DB31711-836E-4D94-9826-4495B05D579E}" presName="parentText" presStyleLbl="node1" presStyleIdx="2" presStyleCnt="4">
        <dgm:presLayoutVars>
          <dgm:chMax val="0"/>
          <dgm:bulletEnabled val="1"/>
        </dgm:presLayoutVars>
      </dgm:prSet>
      <dgm:spPr/>
    </dgm:pt>
    <dgm:pt modelId="{75056CED-CA00-49DB-9791-DEB5A97C200F}" type="pres">
      <dgm:prSet presAssocID="{7CF8CC4C-69B2-49D5-B7A2-7E9073972A41}" presName="spacer" presStyleCnt="0"/>
      <dgm:spPr/>
    </dgm:pt>
    <dgm:pt modelId="{D8E86EBB-4435-4E67-B553-718BCAE27934}" type="pres">
      <dgm:prSet presAssocID="{4A6A4AC2-5A14-49A7-A490-64B9216F03D3}" presName="parentText" presStyleLbl="node1" presStyleIdx="3" presStyleCnt="4">
        <dgm:presLayoutVars>
          <dgm:chMax val="0"/>
          <dgm:bulletEnabled val="1"/>
        </dgm:presLayoutVars>
      </dgm:prSet>
      <dgm:spPr/>
    </dgm:pt>
  </dgm:ptLst>
  <dgm:cxnLst>
    <dgm:cxn modelId="{0D752018-E319-4B56-89A8-7F8CD2D85EE2}" srcId="{F1B6C9C4-A8F3-456E-AAB5-0AB9D327A7D0}" destId="{0DB31711-836E-4D94-9826-4495B05D579E}" srcOrd="2" destOrd="0" parTransId="{FC6FD51F-9240-4EDD-B7C9-DDB0A1B311C2}" sibTransId="{7CF8CC4C-69B2-49D5-B7A2-7E9073972A41}"/>
    <dgm:cxn modelId="{3446B829-014E-4419-94BF-73DF5D6B35E0}" type="presOf" srcId="{4A6A4AC2-5A14-49A7-A490-64B9216F03D3}" destId="{D8E86EBB-4435-4E67-B553-718BCAE27934}" srcOrd="0" destOrd="0" presId="urn:microsoft.com/office/officeart/2005/8/layout/vList2"/>
    <dgm:cxn modelId="{3AA01F36-343A-4539-9F22-D6889297CBDD}" type="presOf" srcId="{86D7178E-C563-4488-A4DE-D9934C061409}" destId="{92C82849-2E25-4800-BBE2-B04C5CCDF2C0}" srcOrd="0" destOrd="0" presId="urn:microsoft.com/office/officeart/2005/8/layout/vList2"/>
    <dgm:cxn modelId="{8CB4465C-6904-401A-A950-A9E1B8271232}" type="presOf" srcId="{F1B6C9C4-A8F3-456E-AAB5-0AB9D327A7D0}" destId="{5492D2CF-2503-44BF-9F2C-5A804ED53262}" srcOrd="0" destOrd="0" presId="urn:microsoft.com/office/officeart/2005/8/layout/vList2"/>
    <dgm:cxn modelId="{23ED3A4B-491A-4B14-B907-1AB1B5B6EB30}" srcId="{F1B6C9C4-A8F3-456E-AAB5-0AB9D327A7D0}" destId="{4A6A4AC2-5A14-49A7-A490-64B9216F03D3}" srcOrd="3" destOrd="0" parTransId="{CF56B5E6-EFE1-4E1C-B9C8-CB38CF7CF20B}" sibTransId="{86CE5A71-794E-47EE-BFBB-9DDB8A5B896C}"/>
    <dgm:cxn modelId="{F27EDD77-41B6-4970-A4D8-2202F46653C5}" srcId="{F1B6C9C4-A8F3-456E-AAB5-0AB9D327A7D0}" destId="{597A3D7E-F68D-4DF6-B0E9-4B562567EECF}" srcOrd="0" destOrd="0" parTransId="{CA377183-BDA2-4532-89A4-4079BD157AEB}" sibTransId="{F87CDE4E-BB5D-423D-A868-57F5DA5535B9}"/>
    <dgm:cxn modelId="{A93AFA5A-1033-41C0-8CCB-C0DDAC1874DB}" srcId="{F1B6C9C4-A8F3-456E-AAB5-0AB9D327A7D0}" destId="{86D7178E-C563-4488-A4DE-D9934C061409}" srcOrd="1" destOrd="0" parTransId="{CF2369AB-D15C-4D61-85A9-2493046932D7}" sibTransId="{293D78A0-D522-4CFB-9A59-7A4D53D89CB3}"/>
    <dgm:cxn modelId="{42B330A2-1095-4C1A-91DA-5D5ABD003F6B}" type="presOf" srcId="{597A3D7E-F68D-4DF6-B0E9-4B562567EECF}" destId="{E366EA36-73CD-4730-BBED-02D7951633A0}" srcOrd="0" destOrd="0" presId="urn:microsoft.com/office/officeart/2005/8/layout/vList2"/>
    <dgm:cxn modelId="{F81F0CE2-C81B-4089-AAB2-B86B683322EE}" type="presOf" srcId="{0DB31711-836E-4D94-9826-4495B05D579E}" destId="{B2418D80-133A-416E-A6AF-8EAA3763E9E7}" srcOrd="0" destOrd="0" presId="urn:microsoft.com/office/officeart/2005/8/layout/vList2"/>
    <dgm:cxn modelId="{16FC251C-83F3-44CA-82DA-160FF4F170C0}" type="presParOf" srcId="{5492D2CF-2503-44BF-9F2C-5A804ED53262}" destId="{E366EA36-73CD-4730-BBED-02D7951633A0}" srcOrd="0" destOrd="0" presId="urn:microsoft.com/office/officeart/2005/8/layout/vList2"/>
    <dgm:cxn modelId="{50EB4C53-9EDB-4C78-BBF2-5CD61A0E2D17}" type="presParOf" srcId="{5492D2CF-2503-44BF-9F2C-5A804ED53262}" destId="{9815EB86-BB1E-4754-B715-155A52361084}" srcOrd="1" destOrd="0" presId="urn:microsoft.com/office/officeart/2005/8/layout/vList2"/>
    <dgm:cxn modelId="{6E577DD8-F52E-40B0-A0E1-896C2859E782}" type="presParOf" srcId="{5492D2CF-2503-44BF-9F2C-5A804ED53262}" destId="{92C82849-2E25-4800-BBE2-B04C5CCDF2C0}" srcOrd="2" destOrd="0" presId="urn:microsoft.com/office/officeart/2005/8/layout/vList2"/>
    <dgm:cxn modelId="{023F3F97-1AEE-4DDE-95D5-B3C9F0F05914}" type="presParOf" srcId="{5492D2CF-2503-44BF-9F2C-5A804ED53262}" destId="{9ADCAB4D-4F9F-436F-A81C-F89115F19302}" srcOrd="3" destOrd="0" presId="urn:microsoft.com/office/officeart/2005/8/layout/vList2"/>
    <dgm:cxn modelId="{82509A43-89FE-4DEB-8215-CFB34BE4D7B5}" type="presParOf" srcId="{5492D2CF-2503-44BF-9F2C-5A804ED53262}" destId="{B2418D80-133A-416E-A6AF-8EAA3763E9E7}" srcOrd="4" destOrd="0" presId="urn:microsoft.com/office/officeart/2005/8/layout/vList2"/>
    <dgm:cxn modelId="{95DD4D25-C0DC-4722-854B-C3B5B4750BA6}" type="presParOf" srcId="{5492D2CF-2503-44BF-9F2C-5A804ED53262}" destId="{75056CED-CA00-49DB-9791-DEB5A97C200F}" srcOrd="5" destOrd="0" presId="urn:microsoft.com/office/officeart/2005/8/layout/vList2"/>
    <dgm:cxn modelId="{5C6E0A80-1B58-4C65-BF15-A6B5992E8EDF}" type="presParOf" srcId="{5492D2CF-2503-44BF-9F2C-5A804ED53262}" destId="{D8E86EBB-4435-4E67-B553-718BCAE2793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9C447-4949-45F4-8BA8-E1BDD68401A2}">
      <dsp:nvSpPr>
        <dsp:cNvPr id="0" name=""/>
        <dsp:cNvSpPr/>
      </dsp:nvSpPr>
      <dsp:spPr>
        <a:xfrm>
          <a:off x="0" y="221937"/>
          <a:ext cx="7251032" cy="27845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l-GR" sz="1700" kern="1200" baseline="0"/>
            <a:t>Οι τρεις κύριες οντότητες στο ml-agents SDK είναι οι αισθητήρες (sensors), οι πράκτορες (agents) και μια ακαδημία (academy). Το component του πράκτορα χρησιμοποιείται για να υποδείξει ότι ένα gameobject εντός μιας σκηνής είναι ένας πράκτορας και μπορεί να συλλέξει παρατηρήσεις, να πραγματοποιήσει ενέργειες και να λαμβάνει ανταμοιβές. Ο πράκτορας μπορεί να συλλέξει παρατηρήσεις χρησιμοποιώντας διάφορους αισθητήρες που αντιστοιχούν σε διάφορες μορφές πληροφοριών, όπως απεικονίσεις, αποτελέσματα ακτίνων (ray-cast), ή διανύσματα αυθαίρετου μήκους. Κάθε </a:t>
          </a:r>
          <a:r>
            <a:rPr lang="en-GB" sz="1700" kern="1200" baseline="0"/>
            <a:t>component </a:t>
          </a:r>
          <a:r>
            <a:rPr lang="el-GR" sz="1700" kern="1200" baseline="0"/>
            <a:t>του πράκτορα περιέχει μια πολιτική που επισημαίνεται με ένα όνομα συμπεριφοράς.</a:t>
          </a:r>
          <a:endParaRPr lang="en-US" sz="1700" kern="1200"/>
        </a:p>
      </dsp:txBody>
      <dsp:txXfrm>
        <a:off x="135933" y="357870"/>
        <a:ext cx="6979166" cy="2512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AEF2F-B9A8-4540-86C1-48D7B12D064F}">
      <dsp:nvSpPr>
        <dsp:cNvPr id="0" name=""/>
        <dsp:cNvSpPr/>
      </dsp:nvSpPr>
      <dsp:spPr>
        <a:xfrm>
          <a:off x="0" y="238269"/>
          <a:ext cx="6424418" cy="2620800"/>
        </a:xfrm>
        <a:prstGeom prst="roundRect">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l-GR" sz="1600" kern="1200" dirty="0"/>
            <a:t>Η Ακαδημία είναι μια μοναδική οντότητα μέσα στην προσομοίωση και χρησιμοποιείται για να καταγράφει τα βήματα της προσομοίωσης και να διαχειρίζεται τους πράκτορες. Η Ακαδημία περιέχει επίσης τη δυνατότητα ορισμού παραμέτρων περιβάλλοντος, οι οποίες μπορούν να χρησιμοποιηθούν για να αλλάξουν τη διαμόρφωση του περιβάλλοντος κατά την εκτέλεση. Ειδικότερα, ορισμένες πτυχές της φυσικής του περιβάλλοντος και των απεικονίσεων, των μεγεθών και της ύπαρξης των </a:t>
          </a:r>
          <a:r>
            <a:rPr lang="el-GR" sz="1600" kern="1200" dirty="0" err="1"/>
            <a:t>GameObjects</a:t>
          </a:r>
          <a:r>
            <a:rPr lang="el-GR" sz="1600" kern="1200" dirty="0"/>
            <a:t> ελέγχονται μέσω </a:t>
          </a:r>
          <a:r>
            <a:rPr lang="el-GR" sz="1600" kern="1200" dirty="0" err="1"/>
            <a:t>εκθέσιμων</a:t>
          </a:r>
          <a:r>
            <a:rPr lang="el-GR" sz="1600" kern="1200" dirty="0"/>
            <a:t> παραμέτρων που μπορούν να ανακληθούν και να αλλοιωθούν κατά τη διάρκεια της εκπαίδευσης.</a:t>
          </a:r>
          <a:endParaRPr lang="en-US" sz="1600" kern="1200" dirty="0"/>
        </a:p>
      </dsp:txBody>
      <dsp:txXfrm>
        <a:off x="127937" y="366206"/>
        <a:ext cx="6168544" cy="2364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6EA36-73CD-4730-BBED-02D7951633A0}">
      <dsp:nvSpPr>
        <dsp:cNvPr id="0" name=""/>
        <dsp:cNvSpPr/>
      </dsp:nvSpPr>
      <dsp:spPr>
        <a:xfrm>
          <a:off x="0" y="53849"/>
          <a:ext cx="8311802" cy="76985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l-GR" sz="1400" kern="1200" baseline="0" dirty="0"/>
            <a:t>Οι πράκτορες στις θέσεις άμυνα κέντρο και τέρμα «τρώνε» κάποιες φορές επίτηδες γκολ για να χάνουν με 3 γκολ διαφορά, έτσι ώστε να πάρουν περισσότερα βραβεία όταν μειώσουν την διαφορά βάζοντας γκολ, πλην του επιθετικού που επιχειρεί συνέχεια να βάλει γκολ.</a:t>
          </a:r>
          <a:endParaRPr lang="en-US" sz="1400" kern="1200" dirty="0"/>
        </a:p>
      </dsp:txBody>
      <dsp:txXfrm>
        <a:off x="37581" y="91430"/>
        <a:ext cx="8236640" cy="694697"/>
      </dsp:txXfrm>
    </dsp:sp>
    <dsp:sp modelId="{92C82849-2E25-4800-BBE2-B04C5CCDF2C0}">
      <dsp:nvSpPr>
        <dsp:cNvPr id="0" name=""/>
        <dsp:cNvSpPr/>
      </dsp:nvSpPr>
      <dsp:spPr>
        <a:xfrm>
          <a:off x="0" y="864029"/>
          <a:ext cx="8311802" cy="76985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l-GR" sz="1400" kern="1200" baseline="0"/>
            <a:t>Μερικές φορές ο τερματοφύλακας αφήνει κενή την εστία του γιατί προσηλώνεται στην κατεύθυνση της μπάλας</a:t>
          </a:r>
          <a:endParaRPr lang="en-US" sz="1400" kern="1200"/>
        </a:p>
      </dsp:txBody>
      <dsp:txXfrm>
        <a:off x="37581" y="901610"/>
        <a:ext cx="8236640" cy="694697"/>
      </dsp:txXfrm>
    </dsp:sp>
    <dsp:sp modelId="{B2418D80-133A-416E-A6AF-8EAA3763E9E7}">
      <dsp:nvSpPr>
        <dsp:cNvPr id="0" name=""/>
        <dsp:cNvSpPr/>
      </dsp:nvSpPr>
      <dsp:spPr>
        <a:xfrm>
          <a:off x="0" y="1674209"/>
          <a:ext cx="8311802" cy="76985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l-GR" sz="1400" kern="1200" baseline="0"/>
            <a:t>Ο αμυντικός παίζει και σαν τερματοφύλακας όταν γίνεται αυτό</a:t>
          </a:r>
          <a:endParaRPr lang="en-US" sz="1400" kern="1200"/>
        </a:p>
      </dsp:txBody>
      <dsp:txXfrm>
        <a:off x="37581" y="1711790"/>
        <a:ext cx="8236640" cy="694697"/>
      </dsp:txXfrm>
    </dsp:sp>
    <dsp:sp modelId="{D8E86EBB-4435-4E67-B553-718BCAE27934}">
      <dsp:nvSpPr>
        <dsp:cNvPr id="0" name=""/>
        <dsp:cNvSpPr/>
      </dsp:nvSpPr>
      <dsp:spPr>
        <a:xfrm>
          <a:off x="0" y="2484389"/>
          <a:ext cx="8311802" cy="76985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l-GR" sz="1400" kern="1200" baseline="0"/>
            <a:t>Κανένας πράκτορας δεν τα πάει τόσο καλά με τις «σπόντες» της μπάλας</a:t>
          </a:r>
          <a:endParaRPr lang="en-US" sz="1400" kern="1200"/>
        </a:p>
      </dsp:txBody>
      <dsp:txXfrm>
        <a:off x="37581" y="2521970"/>
        <a:ext cx="8236640" cy="69469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7C3AD12-FAD3-4018-8301-8E4B4C3F1781}" type="datetimeFigureOut">
              <a:rPr lang="el-GR" smtClean="0"/>
              <a:t>30/6/2023</a:t>
            </a:fld>
            <a:endParaRPr lang="el-GR"/>
          </a:p>
        </p:txBody>
      </p:sp>
      <p:sp>
        <p:nvSpPr>
          <p:cNvPr id="5" name="Footer Placeholder 4"/>
          <p:cNvSpPr>
            <a:spLocks noGrp="1"/>
          </p:cNvSpPr>
          <p:nvPr>
            <p:ph type="ftr" sz="quarter" idx="11"/>
          </p:nvPr>
        </p:nvSpPr>
        <p:spPr>
          <a:xfrm>
            <a:off x="1876424" y="5410201"/>
            <a:ext cx="5124886" cy="365125"/>
          </a:xfrm>
        </p:spPr>
        <p:txBody>
          <a:bodyPr/>
          <a:lstStyle/>
          <a:p>
            <a:endParaRPr lang="el-GR"/>
          </a:p>
        </p:txBody>
      </p:sp>
      <p:sp>
        <p:nvSpPr>
          <p:cNvPr id="6" name="Slide Number Placeholder 5"/>
          <p:cNvSpPr>
            <a:spLocks noGrp="1"/>
          </p:cNvSpPr>
          <p:nvPr>
            <p:ph type="sldNum" sz="quarter" idx="12"/>
          </p:nvPr>
        </p:nvSpPr>
        <p:spPr>
          <a:xfrm>
            <a:off x="9896911" y="5410199"/>
            <a:ext cx="771089" cy="365125"/>
          </a:xfrm>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3310297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97C3AD12-FAD3-4018-8301-8E4B4C3F1781}" type="datetimeFigureOut">
              <a:rPr lang="el-GR" smtClean="0"/>
              <a:t>30/6/2023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283343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97C3AD12-FAD3-4018-8301-8E4B4C3F1781}" type="datetimeFigureOut">
              <a:rPr lang="el-GR" smtClean="0"/>
              <a:t>30/6/2023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3492588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l-GR"/>
              <a:t>Κάντε κλικ για να επεξεργαστείτε τον τίτλο υποδείγματος</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97C3AD12-FAD3-4018-8301-8E4B4C3F1781}" type="datetimeFigureOut">
              <a:rPr lang="el-GR" smtClean="0"/>
              <a:t>30/6/2023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7CA651D-31E3-4B26-9202-E3072FAEDC03}" type="slidenum">
              <a:rPr lang="el-GR" smtClean="0"/>
              <a:t>‹#›</a:t>
            </a:fld>
            <a:endParaRPr lang="el-G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49307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97C3AD12-FAD3-4018-8301-8E4B4C3F1781}" type="datetimeFigureOut">
              <a:rPr lang="el-GR" smtClean="0"/>
              <a:t>30/6/2023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2781372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στήλες">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l-GR"/>
              <a:t>Κάντε κλικ για να επεξεργαστείτε τον τίτλο υποδείγματος</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97C3AD12-FAD3-4018-8301-8E4B4C3F1781}" type="datetimeFigureOut">
              <a:rPr lang="el-GR" smtClean="0"/>
              <a:t>30/6/2023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15057320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l-GR"/>
              <a:t>Κάντε κλικ για να επεξεργαστείτε τον τίτλο υποδείγματος</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l-GR"/>
              <a:t>Κάντε κλικ στο εικονίδιο για να προσθέσετε εικόνα</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l-GR"/>
              <a:t>Κάντε κλικ στο εικονίδιο για να προσθέσετε εικόνα</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l-GR"/>
              <a:t>Κάντε κλικ στο εικονίδιο για να προσθέσετε εικόνα</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97C3AD12-FAD3-4018-8301-8E4B4C3F1781}" type="datetimeFigureOut">
              <a:rPr lang="el-GR" smtClean="0"/>
              <a:t>30/6/2023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1390119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97C3AD12-FAD3-4018-8301-8E4B4C3F1781}" type="datetimeFigureOut">
              <a:rPr lang="el-GR" smtClean="0"/>
              <a:t>30/6/2023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3554861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97C3AD12-FAD3-4018-8301-8E4B4C3F1781}" type="datetimeFigureOut">
              <a:rPr lang="el-GR" smtClean="0"/>
              <a:t>30/6/2023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1605795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97C3AD12-FAD3-4018-8301-8E4B4C3F1781}" type="datetimeFigureOut">
              <a:rPr lang="el-GR" smtClean="0"/>
              <a:t>30/6/2023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984218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97C3AD12-FAD3-4018-8301-8E4B4C3F1781}" type="datetimeFigureOut">
              <a:rPr lang="el-GR" smtClean="0"/>
              <a:t>30/6/2023</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2405627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97C3AD12-FAD3-4018-8301-8E4B4C3F1781}" type="datetimeFigureOut">
              <a:rPr lang="el-GR" smtClean="0"/>
              <a:t>30/6/2023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36255526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141410" y="3073397"/>
            <a:ext cx="4878391" cy="271780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172200" y="3073397"/>
            <a:ext cx="4875210" cy="2717801"/>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97C3AD12-FAD3-4018-8301-8E4B4C3F1781}" type="datetimeFigureOut">
              <a:rPr lang="el-GR" smtClean="0"/>
              <a:t>30/6/2023</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213218104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97C3AD12-FAD3-4018-8301-8E4B4C3F1781}" type="datetimeFigureOut">
              <a:rPr lang="el-GR" smtClean="0"/>
              <a:t>30/6/2023</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3081872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3AD12-FAD3-4018-8301-8E4B4C3F1781}" type="datetimeFigureOut">
              <a:rPr lang="el-GR" smtClean="0"/>
              <a:t>30/6/2023</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3217926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97C3AD12-FAD3-4018-8301-8E4B4C3F1781}" type="datetimeFigureOut">
              <a:rPr lang="el-GR" smtClean="0"/>
              <a:t>30/6/2023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15122722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97C3AD12-FAD3-4018-8301-8E4B4C3F1781}" type="datetimeFigureOut">
              <a:rPr lang="el-GR" smtClean="0"/>
              <a:t>30/6/2023</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7CA651D-31E3-4B26-9202-E3072FAEDC03}" type="slidenum">
              <a:rPr lang="el-GR" smtClean="0"/>
              <a:t>‹#›</a:t>
            </a:fld>
            <a:endParaRPr lang="el-GR"/>
          </a:p>
        </p:txBody>
      </p:sp>
    </p:spTree>
    <p:extLst>
      <p:ext uri="{BB962C8B-B14F-4D97-AF65-F5344CB8AC3E}">
        <p14:creationId xmlns:p14="http://schemas.microsoft.com/office/powerpoint/2010/main" val="6697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7C3AD12-FAD3-4018-8301-8E4B4C3F1781}" type="datetimeFigureOut">
              <a:rPr lang="el-GR" smtClean="0"/>
              <a:t>30/6/2023</a:t>
            </a:fld>
            <a:endParaRPr lang="el-G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7CA651D-31E3-4B26-9202-E3072FAEDC03}" type="slidenum">
              <a:rPr lang="el-GR" smtClean="0"/>
              <a:t>‹#›</a:t>
            </a:fld>
            <a:endParaRPr lang="el-GR"/>
          </a:p>
        </p:txBody>
      </p:sp>
    </p:spTree>
    <p:extLst>
      <p:ext uri="{BB962C8B-B14F-4D97-AF65-F5344CB8AC3E}">
        <p14:creationId xmlns:p14="http://schemas.microsoft.com/office/powerpoint/2010/main" val="407331701"/>
      </p:ext>
    </p:extLst>
  </p:cSld>
  <p:clrMap bg1="dk1" tx1="lt1" bg2="dk2" tx2="lt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diagramColors" Target="../diagrams/colors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Layout" Target="../diagrams/layout2.xml"/><Relationship Id="rId5" Type="http://schemas.openxmlformats.org/officeDocument/2006/relationships/diagramQuickStyle" Target="../diagrams/quickStyle1.xml"/><Relationship Id="rId10" Type="http://schemas.openxmlformats.org/officeDocument/2006/relationships/diagramData" Target="../diagrams/data2.xml"/><Relationship Id="rId4" Type="http://schemas.openxmlformats.org/officeDocument/2006/relationships/diagramLayout" Target="../diagrams/layout1.xml"/><Relationship Id="rId9" Type="http://schemas.openxmlformats.org/officeDocument/2006/relationships/image" Target="../media/image4.png"/><Relationship Id="rId14" Type="http://schemas.microsoft.com/office/2007/relationships/diagramDrawing" Target="../diagrams/drawing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3041214" y="688366"/>
            <a:ext cx="6241857" cy="714651"/>
          </a:xfrm>
        </p:spPr>
        <p:txBody>
          <a:bodyPr anchor="ctr">
            <a:noAutofit/>
          </a:bodyPr>
          <a:lstStyle/>
          <a:p>
            <a:pPr algn="ctr"/>
            <a:r>
              <a:rPr lang="el-GR" sz="3200" b="1" dirty="0" err="1">
                <a:effectLst>
                  <a:glow rad="723900">
                    <a:schemeClr val="accent4">
                      <a:alpha val="40000"/>
                    </a:schemeClr>
                  </a:glow>
                  <a:outerShdw blurRad="50800" dist="50800" dir="5400000" sx="1000" sy="1000" algn="ctr" rotWithShape="0">
                    <a:srgbClr val="000000">
                      <a:alpha val="43137"/>
                    </a:srgbClr>
                  </a:outerShdw>
                  <a:reflection stA="46000" endPos="0" dist="50800" dir="5400000" sy="-100000" algn="bl" rotWithShape="0"/>
                </a:effectLst>
              </a:rPr>
              <a:t>ευφυεισ</a:t>
            </a:r>
            <a:r>
              <a:rPr lang="el-GR" sz="3200" b="1" dirty="0">
                <a:effectLst>
                  <a:glow rad="723900">
                    <a:schemeClr val="accent4">
                      <a:alpha val="40000"/>
                    </a:schemeClr>
                  </a:glow>
                  <a:outerShdw blurRad="50800" dist="50800" dir="5400000" sx="1000" sy="1000" algn="ctr" rotWithShape="0">
                    <a:srgbClr val="000000">
                      <a:alpha val="43137"/>
                    </a:srgbClr>
                  </a:outerShdw>
                  <a:reflection stA="46000" endPos="0" dist="50800" dir="5400000" sy="-100000" algn="bl" rotWithShape="0"/>
                </a:effectLst>
              </a:rPr>
              <a:t> </a:t>
            </a:r>
            <a:r>
              <a:rPr lang="el-GR" sz="3200" b="1" dirty="0" err="1">
                <a:effectLst>
                  <a:glow rad="723900">
                    <a:schemeClr val="accent4">
                      <a:alpha val="40000"/>
                    </a:schemeClr>
                  </a:glow>
                  <a:outerShdw blurRad="50800" dist="50800" dir="5400000" sx="1000" sy="1000" algn="ctr" rotWithShape="0">
                    <a:srgbClr val="000000">
                      <a:alpha val="43137"/>
                    </a:srgbClr>
                  </a:outerShdw>
                  <a:reflection stA="46000" endPos="0" dist="50800" dir="5400000" sy="-100000" algn="bl" rotWithShape="0"/>
                </a:effectLst>
              </a:rPr>
              <a:t>πρακτορες</a:t>
            </a:r>
            <a:r>
              <a:rPr lang="en-US" sz="3200" b="1" dirty="0">
                <a:effectLst>
                  <a:glow rad="723900">
                    <a:schemeClr val="accent4">
                      <a:alpha val="40000"/>
                    </a:schemeClr>
                  </a:glow>
                  <a:outerShdw blurRad="50800" dist="50800" dir="5400000" sx="1000" sy="1000" algn="ctr" rotWithShape="0">
                    <a:srgbClr val="000000">
                      <a:alpha val="43137"/>
                    </a:srgbClr>
                  </a:outerShdw>
                  <a:reflection stA="46000" endPos="0" dist="50800" dir="5400000" sy="-100000" algn="bl" rotWithShape="0"/>
                </a:effectLst>
              </a:rPr>
              <a:t> </a:t>
            </a:r>
            <a:endParaRPr lang="el-GR" sz="3200" b="1" dirty="0">
              <a:effectLst>
                <a:glow rad="723900">
                  <a:schemeClr val="accent4">
                    <a:alpha val="40000"/>
                  </a:schemeClr>
                </a:glow>
                <a:outerShdw blurRad="50800" dist="50800" dir="5400000" sx="1000" sy="1000" algn="ctr" rotWithShape="0">
                  <a:srgbClr val="000000">
                    <a:alpha val="43137"/>
                  </a:srgbClr>
                </a:outerShdw>
                <a:reflection stA="46000" endPos="0" dist="50800" dir="5400000" sy="-100000" algn="bl" rotWithShape="0"/>
              </a:effectLst>
            </a:endParaRPr>
          </a:p>
        </p:txBody>
      </p:sp>
      <p:sp>
        <p:nvSpPr>
          <p:cNvPr id="3" name="Υπότιτλος 2">
            <a:extLst>
              <a:ext uri="{FF2B5EF4-FFF2-40B4-BE49-F238E27FC236}">
                <a16:creationId xmlns:a16="http://schemas.microsoft.com/office/drawing/2014/main" id="{7449028B-1FE5-8805-8314-EA7A6261536A}"/>
              </a:ext>
            </a:extLst>
          </p:cNvPr>
          <p:cNvSpPr>
            <a:spLocks noGrp="1"/>
          </p:cNvSpPr>
          <p:nvPr>
            <p:ph type="subTitle" idx="1"/>
          </p:nvPr>
        </p:nvSpPr>
        <p:spPr>
          <a:xfrm>
            <a:off x="557851" y="5500596"/>
            <a:ext cx="9141040" cy="1016769"/>
          </a:xfrm>
        </p:spPr>
        <p:txBody>
          <a:bodyPr anchor="ctr">
            <a:noAutofit/>
          </a:bodyPr>
          <a:lstStyle/>
          <a:p>
            <a:r>
              <a:rPr lang="el-GR"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rPr>
              <a:t>ΕΠΙΜΕΛΕΙΑ</a:t>
            </a:r>
            <a:r>
              <a:rPr lang="en-US"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rPr>
              <a:t>:</a:t>
            </a:r>
            <a:endParaRPr lang="el-GR"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endParaRPr>
          </a:p>
          <a:p>
            <a:r>
              <a:rPr lang="el-GR"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rPr>
              <a:t>ΙΩΑΝΝΗΣ-ΙΑΣΩΝ </a:t>
            </a:r>
            <a:r>
              <a:rPr lang="el-GR" b="1" dirty="0" err="1">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rPr>
              <a:t>ΜΠΟϊΔΑΝΗΣ</a:t>
            </a:r>
            <a:r>
              <a:rPr lang="en-GB"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rPr>
              <a:t> </a:t>
            </a:r>
            <a:r>
              <a:rPr lang="el-GR"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rPr>
              <a:t>Π19217 </a:t>
            </a:r>
          </a:p>
          <a:p>
            <a:endParaRPr lang="el-GR"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endParaRPr>
          </a:p>
        </p:txBody>
      </p:sp>
      <p:sp>
        <p:nvSpPr>
          <p:cNvPr id="8" name="Τίτλος 1">
            <a:extLst>
              <a:ext uri="{FF2B5EF4-FFF2-40B4-BE49-F238E27FC236}">
                <a16:creationId xmlns:a16="http://schemas.microsoft.com/office/drawing/2014/main" id="{11B1DCD4-0CF7-DB84-3C82-7B5B7099FD77}"/>
              </a:ext>
            </a:extLst>
          </p:cNvPr>
          <p:cNvSpPr txBox="1">
            <a:spLocks/>
          </p:cNvSpPr>
          <p:nvPr/>
        </p:nvSpPr>
        <p:spPr>
          <a:xfrm>
            <a:off x="2012458" y="183042"/>
            <a:ext cx="8299371" cy="408373"/>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el-GR" sz="8000" b="1" dirty="0">
                <a:effectLst>
                  <a:glow rad="393700">
                    <a:schemeClr val="accent1">
                      <a:alpha val="40000"/>
                    </a:schemeClr>
                  </a:glow>
                  <a:outerShdw blurRad="50800" dist="50800" dir="5400000" sx="1000" sy="1000" algn="ctr" rotWithShape="0">
                    <a:srgbClr val="000000">
                      <a:alpha val="43137"/>
                    </a:srgbClr>
                  </a:outerShdw>
                  <a:reflection stA="46000" endPos="0" dist="50800" dir="5400000" sy="-100000" algn="bl" rotWithShape="0"/>
                </a:effectLst>
              </a:rPr>
              <a:t>ΠΑΝΕΠΙΣΤΗΜΙΟ ΠΕΙΡΑΙΑ ΣΧΟΛΗ ΠΛΗΡΟΦΟΡΙΚΗΣ ΚΑΙ ΕΠΙΚΟΙΝΩΝΙΩΝ ΤΜΗΜΑ ΠΛΗΡΟΦΟΡΙΚΗΣ </a:t>
            </a:r>
            <a:r>
              <a:rPr lang="el-GR" sz="1800" dirty="0">
                <a:solidFill>
                  <a:srgbClr val="000000"/>
                </a:solidFill>
                <a:latin typeface="Franklin Gothic Demi" panose="020B0703020102020204" pitchFamily="34" charset="0"/>
              </a:rPr>
              <a:t>  </a:t>
            </a:r>
            <a:br>
              <a:rPr lang="el-GR" sz="1800" dirty="0">
                <a:solidFill>
                  <a:srgbClr val="000000"/>
                </a:solidFill>
                <a:latin typeface="Franklin Gothic Demi" panose="020B0703020102020204" pitchFamily="34" charset="0"/>
              </a:rPr>
            </a:br>
            <a:r>
              <a:rPr lang="el-GR" sz="3600" b="1" dirty="0">
                <a:effectLst>
                  <a:glow rad="393700">
                    <a:schemeClr val="accent1">
                      <a:alpha val="40000"/>
                    </a:schemeClr>
                  </a:glow>
                  <a:outerShdw blurRad="50800" dist="50800" dir="5400000" sx="1000" sy="1000" algn="ctr" rotWithShape="0">
                    <a:srgbClr val="000000">
                      <a:alpha val="43137"/>
                    </a:srgbClr>
                  </a:outerShdw>
                  <a:reflection stA="46000" endPos="0" dist="50800" dir="5400000" sy="-100000" algn="bl" rotWithShape="0"/>
                </a:effectLst>
              </a:rPr>
              <a:t> </a:t>
            </a:r>
          </a:p>
        </p:txBody>
      </p:sp>
      <p:pic>
        <p:nvPicPr>
          <p:cNvPr id="10" name="Εικόνα 9" descr="Εικόνα που περιέχει κείμενο&#10;&#10;Περιγραφή που δημιουργήθηκε αυτόματα">
            <a:extLst>
              <a:ext uri="{FF2B5EF4-FFF2-40B4-BE49-F238E27FC236}">
                <a16:creationId xmlns:a16="http://schemas.microsoft.com/office/drawing/2014/main" id="{A434335D-21CD-06DB-526C-52AC5E261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11" name="Εικόνα 10" descr="Εικόνα που περιέχει κείμενο&#10;&#10;Περιγραφή που δημιουργήθηκε αυτόματα">
            <a:extLst>
              <a:ext uri="{FF2B5EF4-FFF2-40B4-BE49-F238E27FC236}">
                <a16:creationId xmlns:a16="http://schemas.microsoft.com/office/drawing/2014/main" id="{0CBF91A6-7149-1D69-7447-39CD2C618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sp>
        <p:nvSpPr>
          <p:cNvPr id="5" name="TextBox 4">
            <a:extLst>
              <a:ext uri="{FF2B5EF4-FFF2-40B4-BE49-F238E27FC236}">
                <a16:creationId xmlns:a16="http://schemas.microsoft.com/office/drawing/2014/main" id="{9246C638-7A9B-3766-E8C2-8D279065B158}"/>
              </a:ext>
            </a:extLst>
          </p:cNvPr>
          <p:cNvSpPr txBox="1"/>
          <p:nvPr/>
        </p:nvSpPr>
        <p:spPr>
          <a:xfrm>
            <a:off x="8528223" y="5388868"/>
            <a:ext cx="3432050" cy="923330"/>
          </a:xfrm>
          <a:prstGeom prst="rect">
            <a:avLst/>
          </a:prstGeom>
          <a:noFill/>
        </p:spPr>
        <p:txBody>
          <a:bodyPr wrap="square">
            <a:spAutoFit/>
          </a:bodyPr>
          <a:lstStyle/>
          <a:p>
            <a:r>
              <a:rPr lang="el-GR"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rPr>
              <a:t>ΕΠΙΒΛΕΠΩΝ ΚΑΘΗΓΗΤΗΣ</a:t>
            </a:r>
            <a:r>
              <a:rPr lang="en-US"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rPr>
              <a:t>:</a:t>
            </a:r>
            <a:endParaRPr lang="el-GR"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endParaRPr>
          </a:p>
          <a:p>
            <a:br>
              <a:rPr lang="el-GR"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rPr>
            </a:br>
            <a:r>
              <a:rPr lang="el-GR" b="1" dirty="0">
                <a:solidFill>
                  <a:schemeClr val="tx1"/>
                </a:solidFill>
                <a:effectLst>
                  <a:glow rad="127000">
                    <a:schemeClr val="accent4"/>
                  </a:glow>
                  <a:outerShdw blurRad="38100" dist="38100" dir="2700000" algn="tl">
                    <a:srgbClr val="000000">
                      <a:alpha val="43137"/>
                    </a:srgbClr>
                  </a:outerShdw>
                  <a:reflection endPos="0" dist="50800" dir="5400000" sy="-100000" algn="bl" rotWithShape="0"/>
                </a:effectLst>
              </a:rPr>
              <a:t>ΘΕΜΗΣ ΠΑΝΑΓΙΩΤΟΠΟΥΛΟΣ</a:t>
            </a:r>
          </a:p>
        </p:txBody>
      </p:sp>
      <p:pic>
        <p:nvPicPr>
          <p:cNvPr id="7" name="Εικόνα 6">
            <a:extLst>
              <a:ext uri="{FF2B5EF4-FFF2-40B4-BE49-F238E27FC236}">
                <a16:creationId xmlns:a16="http://schemas.microsoft.com/office/drawing/2014/main" id="{415A263C-A459-EA64-1254-CE8F03919893}"/>
              </a:ext>
            </a:extLst>
          </p:cNvPr>
          <p:cNvPicPr>
            <a:picLocks noChangeAspect="1"/>
          </p:cNvPicPr>
          <p:nvPr/>
        </p:nvPicPr>
        <p:blipFill>
          <a:blip r:embed="rId4"/>
          <a:stretch>
            <a:fillRect/>
          </a:stretch>
        </p:blipFill>
        <p:spPr>
          <a:xfrm>
            <a:off x="4290512" y="1499968"/>
            <a:ext cx="3743259" cy="35929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2584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1876423" y="95250"/>
            <a:ext cx="8791575" cy="783639"/>
          </a:xfrm>
        </p:spPr>
        <p:txBody>
          <a:bodyPr>
            <a:normAutofit/>
          </a:bodyPr>
          <a:lstStyle/>
          <a:p>
            <a:pPr algn="ctr"/>
            <a:r>
              <a:rPr lang="el-GR" sz="3200" b="1" dirty="0" err="1"/>
              <a:t>εκπαιδευση</a:t>
            </a:r>
            <a:endParaRPr lang="el-GR" sz="3200" b="1" dirty="0">
              <a:latin typeface="+mn-lt"/>
            </a:endParaRPr>
          </a:p>
        </p:txBody>
      </p:sp>
      <p:sp>
        <p:nvSpPr>
          <p:cNvPr id="3" name="Υπότιτλος 2">
            <a:extLst>
              <a:ext uri="{FF2B5EF4-FFF2-40B4-BE49-F238E27FC236}">
                <a16:creationId xmlns:a16="http://schemas.microsoft.com/office/drawing/2014/main" id="{7449028B-1FE5-8805-8314-EA7A6261536A}"/>
              </a:ext>
            </a:extLst>
          </p:cNvPr>
          <p:cNvSpPr>
            <a:spLocks noGrp="1"/>
          </p:cNvSpPr>
          <p:nvPr>
            <p:ph type="subTitle" idx="1"/>
          </p:nvPr>
        </p:nvSpPr>
        <p:spPr>
          <a:xfrm>
            <a:off x="2735384" y="2844800"/>
            <a:ext cx="4751754" cy="2133600"/>
          </a:xfrm>
        </p:spPr>
        <p:txBody>
          <a:bodyPr>
            <a:normAutofit/>
          </a:bodyPr>
          <a:lstStyle/>
          <a:p>
            <a:r>
              <a:rPr lang="el-GR" sz="1700" b="1" cap="none"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Εικόνα 3" descr="Εικόνα που περιέχει κείμενο&#10;&#10;Περιγραφή που δημιουργήθηκε αυτόματα">
            <a:extLst>
              <a:ext uri="{FF2B5EF4-FFF2-40B4-BE49-F238E27FC236}">
                <a16:creationId xmlns:a16="http://schemas.microsoft.com/office/drawing/2014/main" id="{6281DF9A-79D9-D012-8DF4-75CA846D1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88BAA708-E407-CC31-ADF6-471A22B9FC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pic>
        <p:nvPicPr>
          <p:cNvPr id="5" name="2023-06-28 16-05-03">
            <a:hlinkClick r:id="" action="ppaction://media"/>
            <a:extLst>
              <a:ext uri="{FF2B5EF4-FFF2-40B4-BE49-F238E27FC236}">
                <a16:creationId xmlns:a16="http://schemas.microsoft.com/office/drawing/2014/main" id="{6ADFF947-1C6D-F50D-5F5B-453756141E1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11635" y="1045972"/>
            <a:ext cx="9003966" cy="5064817"/>
          </a:xfrm>
          <a:prstGeom prst="rect">
            <a:avLst/>
          </a:prstGeom>
        </p:spPr>
      </p:pic>
    </p:spTree>
    <p:extLst>
      <p:ext uri="{BB962C8B-B14F-4D97-AF65-F5344CB8AC3E}">
        <p14:creationId xmlns:p14="http://schemas.microsoft.com/office/powerpoint/2010/main" val="3167631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3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5291668" y="1215496"/>
            <a:ext cx="5367866" cy="2387600"/>
          </a:xfrm>
        </p:spPr>
        <p:txBody>
          <a:bodyPr vert="horz" lIns="91440" tIns="45720" rIns="91440" bIns="45720" rtlCol="0" anchor="b">
            <a:normAutofit/>
          </a:bodyPr>
          <a:lstStyle/>
          <a:p>
            <a:br>
              <a:rPr lang="en-US" sz="4400" b="0" i="0" u="none" strike="noStrike" dirty="0"/>
            </a:br>
            <a:r>
              <a:rPr lang="en-US" sz="4400" dirty="0"/>
              <a:t>                    </a:t>
            </a:r>
            <a:endParaRPr lang="en-US" sz="4400" b="1" dirty="0"/>
          </a:p>
        </p:txBody>
      </p:sp>
      <p:graphicFrame>
        <p:nvGraphicFramePr>
          <p:cNvPr id="6" name="Διάγραμμα 5">
            <a:extLst>
              <a:ext uri="{FF2B5EF4-FFF2-40B4-BE49-F238E27FC236}">
                <a16:creationId xmlns:a16="http://schemas.microsoft.com/office/drawing/2014/main" id="{28D3F9F9-1BE1-E616-152E-62436B69C55F}"/>
              </a:ext>
            </a:extLst>
          </p:cNvPr>
          <p:cNvGraphicFramePr/>
          <p:nvPr/>
        </p:nvGraphicFramePr>
        <p:xfrm>
          <a:off x="276726" y="940468"/>
          <a:ext cx="7251032" cy="3228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Εικόνα 8" descr="Εικόνα που περιέχει κείμενο&#10;&#10;Περιγραφή που δημιουργήθηκε αυτόματα">
            <a:extLst>
              <a:ext uri="{FF2B5EF4-FFF2-40B4-BE49-F238E27FC236}">
                <a16:creationId xmlns:a16="http://schemas.microsoft.com/office/drawing/2014/main" id="{2F3545F8-32AB-15A3-2E1A-1FDB20AAFF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11" name="Εικόνα 10" descr="Εικόνα που περιέχει κείμενο&#10;&#10;Περιγραφή που δημιουργήθηκε αυτόματα">
            <a:extLst>
              <a:ext uri="{FF2B5EF4-FFF2-40B4-BE49-F238E27FC236}">
                <a16:creationId xmlns:a16="http://schemas.microsoft.com/office/drawing/2014/main" id="{EB65346A-4043-4C0F-73F0-E6E00F198E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sp>
        <p:nvSpPr>
          <p:cNvPr id="4" name="Τίτλος 1">
            <a:extLst>
              <a:ext uri="{FF2B5EF4-FFF2-40B4-BE49-F238E27FC236}">
                <a16:creationId xmlns:a16="http://schemas.microsoft.com/office/drawing/2014/main" id="{C13A1860-CAF1-9627-4692-723422D4DAEA}"/>
              </a:ext>
            </a:extLst>
          </p:cNvPr>
          <p:cNvSpPr txBox="1">
            <a:spLocks/>
          </p:cNvSpPr>
          <p:nvPr/>
        </p:nvSpPr>
        <p:spPr>
          <a:xfrm>
            <a:off x="2028823" y="247650"/>
            <a:ext cx="8791575" cy="78363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spcAft>
                <a:spcPts val="600"/>
              </a:spcAft>
            </a:pPr>
            <a:br>
              <a:rPr lang="el-GR" sz="1800" dirty="0">
                <a:solidFill>
                  <a:srgbClr val="000000"/>
                </a:solidFill>
                <a:latin typeface="Calibri" panose="020F0502020204030204" pitchFamily="34" charset="0"/>
              </a:rPr>
            </a:br>
            <a:r>
              <a:rPr lang="el-GR" sz="2500" b="1" dirty="0" err="1"/>
              <a:t>γενικη</a:t>
            </a:r>
            <a:r>
              <a:rPr lang="el-GR" sz="2500" b="1" dirty="0"/>
              <a:t> διαδικασία </a:t>
            </a:r>
            <a:r>
              <a:rPr lang="el-GR" sz="2500" b="1" dirty="0" err="1"/>
              <a:t>μαθησησ</a:t>
            </a:r>
            <a:r>
              <a:rPr lang="el-GR" sz="2500" b="1" dirty="0"/>
              <a:t> </a:t>
            </a:r>
            <a:r>
              <a:rPr lang="en-GB" sz="2500" b="1" dirty="0" err="1"/>
              <a:t>Ml</a:t>
            </a:r>
            <a:r>
              <a:rPr lang="en-GB" sz="2500" b="1" dirty="0"/>
              <a:t>-agents</a:t>
            </a:r>
            <a:endParaRPr lang="el-GR" sz="1800" b="1" dirty="0">
              <a:latin typeface="+mn-lt"/>
            </a:endParaRPr>
          </a:p>
        </p:txBody>
      </p:sp>
      <p:graphicFrame>
        <p:nvGraphicFramePr>
          <p:cNvPr id="10" name="Διάγραμμα 9">
            <a:extLst>
              <a:ext uri="{FF2B5EF4-FFF2-40B4-BE49-F238E27FC236}">
                <a16:creationId xmlns:a16="http://schemas.microsoft.com/office/drawing/2014/main" id="{FD73B9AD-A7B5-5AE1-0631-695C7776B46D}"/>
              </a:ext>
            </a:extLst>
          </p:cNvPr>
          <p:cNvGraphicFramePr/>
          <p:nvPr>
            <p:extLst>
              <p:ext uri="{D42A27DB-BD31-4B8C-83A1-F6EECF244321}">
                <p14:modId xmlns:p14="http://schemas.microsoft.com/office/powerpoint/2010/main" val="810769605"/>
              </p:ext>
            </p:extLst>
          </p:nvPr>
        </p:nvGraphicFramePr>
        <p:xfrm>
          <a:off x="4235116" y="3673641"/>
          <a:ext cx="6424418" cy="309733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983040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1876423" y="95250"/>
            <a:ext cx="8791575" cy="783639"/>
          </a:xfrm>
        </p:spPr>
        <p:txBody>
          <a:bodyPr>
            <a:normAutofit/>
          </a:bodyPr>
          <a:lstStyle/>
          <a:p>
            <a:pPr algn="ctr"/>
            <a:r>
              <a:rPr lang="el-GR" sz="3200" b="1" dirty="0" err="1"/>
              <a:t>Περιγραφη</a:t>
            </a:r>
            <a:r>
              <a:rPr lang="el-GR" sz="3200" b="1" dirty="0"/>
              <a:t> </a:t>
            </a:r>
            <a:r>
              <a:rPr lang="el-GR" sz="3200" b="1" dirty="0" err="1"/>
              <a:t>προβληματων</a:t>
            </a:r>
            <a:endParaRPr lang="el-GR" sz="3200" b="1" dirty="0">
              <a:latin typeface="+mn-lt"/>
            </a:endParaRPr>
          </a:p>
        </p:txBody>
      </p:sp>
      <p:graphicFrame>
        <p:nvGraphicFramePr>
          <p:cNvPr id="5" name="Διάγραμμα 4">
            <a:extLst>
              <a:ext uri="{FF2B5EF4-FFF2-40B4-BE49-F238E27FC236}">
                <a16:creationId xmlns:a16="http://schemas.microsoft.com/office/drawing/2014/main" id="{AADE0870-9FDF-F941-7BB1-B14170CD03C2}"/>
              </a:ext>
            </a:extLst>
          </p:cNvPr>
          <p:cNvGraphicFramePr/>
          <p:nvPr>
            <p:extLst>
              <p:ext uri="{D42A27DB-BD31-4B8C-83A1-F6EECF244321}">
                <p14:modId xmlns:p14="http://schemas.microsoft.com/office/powerpoint/2010/main" val="1627742410"/>
              </p:ext>
            </p:extLst>
          </p:nvPr>
        </p:nvGraphicFramePr>
        <p:xfrm>
          <a:off x="1876423" y="1873500"/>
          <a:ext cx="8311802" cy="3308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Εικόνα 3" descr="Εικόνα που περιέχει κείμενο&#10;&#10;Περιγραφή που δημιουργήθηκε αυτόματα">
            <a:extLst>
              <a:ext uri="{FF2B5EF4-FFF2-40B4-BE49-F238E27FC236}">
                <a16:creationId xmlns:a16="http://schemas.microsoft.com/office/drawing/2014/main" id="{6281DF9A-79D9-D012-8DF4-75CA846D14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88BAA708-E407-CC31-ADF6-471A22B9FC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sp>
        <p:nvSpPr>
          <p:cNvPr id="10" name="TextBox 9">
            <a:extLst>
              <a:ext uri="{FF2B5EF4-FFF2-40B4-BE49-F238E27FC236}">
                <a16:creationId xmlns:a16="http://schemas.microsoft.com/office/drawing/2014/main" id="{787D92E4-FFD3-89FF-A039-70EA8716980C}"/>
              </a:ext>
            </a:extLst>
          </p:cNvPr>
          <p:cNvSpPr txBox="1"/>
          <p:nvPr/>
        </p:nvSpPr>
        <p:spPr>
          <a:xfrm>
            <a:off x="5831717" y="2234741"/>
            <a:ext cx="6096000" cy="2208297"/>
          </a:xfrm>
          <a:prstGeom prst="rect">
            <a:avLst/>
          </a:prstGeom>
          <a:noFill/>
        </p:spPr>
        <p:txBody>
          <a:bodyPr wrap="square">
            <a:spAutoFit/>
          </a:bodyPr>
          <a:lstStyle/>
          <a:p>
            <a:pPr>
              <a:lnSpc>
                <a:spcPct val="110000"/>
              </a:lnSpc>
            </a:pPr>
            <a:r>
              <a:rPr lang="en-GB" b="0" i="0" u="none" strike="noStrike" dirty="0"/>
              <a:t> </a:t>
            </a:r>
            <a:endParaRPr lang="el-GR" b="0" i="0" u="none" strike="noStrike" dirty="0"/>
          </a:p>
          <a:p>
            <a:pPr>
              <a:lnSpc>
                <a:spcPct val="110000"/>
              </a:lnSpc>
            </a:pPr>
            <a:endParaRPr lang="el-GR" sz="1800" cap="none" dirty="0"/>
          </a:p>
          <a:p>
            <a:pPr>
              <a:lnSpc>
                <a:spcPct val="110000"/>
              </a:lnSpc>
            </a:pPr>
            <a:endParaRPr lang="el-GR" b="0" i="0" u="none" strike="noStrike" dirty="0"/>
          </a:p>
          <a:p>
            <a:pPr>
              <a:lnSpc>
                <a:spcPct val="110000"/>
              </a:lnSpc>
            </a:pPr>
            <a:endParaRPr lang="el-GR" sz="1800" cap="none" dirty="0"/>
          </a:p>
          <a:p>
            <a:pPr>
              <a:lnSpc>
                <a:spcPct val="110000"/>
              </a:lnSpc>
            </a:pPr>
            <a:endParaRPr lang="el-GR" b="0" i="0" u="none" strike="noStrike" dirty="0"/>
          </a:p>
          <a:p>
            <a:pPr>
              <a:lnSpc>
                <a:spcPct val="110000"/>
              </a:lnSpc>
            </a:pPr>
            <a:endParaRPr lang="el-GR" sz="1800" cap="none" dirty="0"/>
          </a:p>
          <a:p>
            <a:pPr>
              <a:lnSpc>
                <a:spcPct val="110000"/>
              </a:lnSpc>
            </a:pPr>
            <a:endParaRPr lang="en-US" sz="1800" b="0" i="0" u="none" strike="noStrike" cap="none" dirty="0"/>
          </a:p>
        </p:txBody>
      </p:sp>
    </p:spTree>
    <p:extLst>
      <p:ext uri="{BB962C8B-B14F-4D97-AF65-F5344CB8AC3E}">
        <p14:creationId xmlns:p14="http://schemas.microsoft.com/office/powerpoint/2010/main" val="657626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1BB9FE8-D47B-7304-82D8-5A9F185A6AB3}"/>
              </a:ext>
            </a:extLst>
          </p:cNvPr>
          <p:cNvSpPr>
            <a:spLocks noGrp="1"/>
          </p:cNvSpPr>
          <p:nvPr>
            <p:ph type="title"/>
          </p:nvPr>
        </p:nvSpPr>
        <p:spPr/>
        <p:txBody>
          <a:bodyPr>
            <a:prstTxWarp prst="textWave1">
              <a:avLst/>
            </a:prstTxWarp>
            <a:scene3d>
              <a:camera prst="orthographicFront"/>
              <a:lightRig rig="threePt" dir="t"/>
            </a:scene3d>
            <a:sp3d extrusionH="57150">
              <a:bevelT w="69850" h="38100" prst="cross"/>
            </a:sp3d>
          </a:bodyPr>
          <a:lstStyle/>
          <a:p>
            <a:r>
              <a:rPr lang="el-GR" cap="none" dirty="0">
                <a:effectLst>
                  <a:glow rad="139700">
                    <a:schemeClr val="accent3">
                      <a:satMod val="175000"/>
                      <a:alpha val="40000"/>
                    </a:schemeClr>
                  </a:glow>
                  <a:outerShdw blurRad="60007" dist="200025" dir="15000000" sy="30000" kx="-1800000" algn="bl" rotWithShape="0">
                    <a:prstClr val="black">
                      <a:alpha val="32000"/>
                    </a:prstClr>
                  </a:outerShdw>
                </a:effectLst>
              </a:rPr>
              <a:t>Ευχαριστώ για την προσοχή σας…</a:t>
            </a:r>
          </a:p>
        </p:txBody>
      </p:sp>
      <p:pic>
        <p:nvPicPr>
          <p:cNvPr id="6" name="Εικόνα 5" descr="Εικόνα που περιέχει κείμενο&#10;&#10;Περιγραφή που δημιουργήθηκε αυτόματα">
            <a:extLst>
              <a:ext uri="{FF2B5EF4-FFF2-40B4-BE49-F238E27FC236}">
                <a16:creationId xmlns:a16="http://schemas.microsoft.com/office/drawing/2014/main" id="{9E48D1E9-E784-B53F-378A-0B37B6FE8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pic>
        <p:nvPicPr>
          <p:cNvPr id="7" name="Εικόνα 6" descr="Εικόνα που περιέχει κείμενο&#10;&#10;Περιγραφή που δημιουργήθηκε αυτόματα">
            <a:extLst>
              <a:ext uri="{FF2B5EF4-FFF2-40B4-BE49-F238E27FC236}">
                <a16:creationId xmlns:a16="http://schemas.microsoft.com/office/drawing/2014/main" id="{FD07807F-1CF6-4ADE-47D4-68B6ABDE8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17" name="Θέση περιεχομένου 16">
            <a:extLst>
              <a:ext uri="{FF2B5EF4-FFF2-40B4-BE49-F238E27FC236}">
                <a16:creationId xmlns:a16="http://schemas.microsoft.com/office/drawing/2014/main" id="{95D2B5B4-C419-4119-47FE-2A131EC111F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08163" y="2801144"/>
            <a:ext cx="8572500" cy="2438400"/>
          </a:xfrm>
        </p:spPr>
      </p:pic>
    </p:spTree>
    <p:extLst>
      <p:ext uri="{BB962C8B-B14F-4D97-AF65-F5344CB8AC3E}">
        <p14:creationId xmlns:p14="http://schemas.microsoft.com/office/powerpoint/2010/main" val="2922083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9" name="Rectangle 78">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6615112" y="1122363"/>
            <a:ext cx="4052887" cy="2387600"/>
          </a:xfrm>
        </p:spPr>
        <p:txBody>
          <a:bodyPr>
            <a:normAutofit/>
          </a:bodyPr>
          <a:lstStyle/>
          <a:p>
            <a:br>
              <a:rPr lang="el-GR" b="0" i="0" u="none" strike="noStrike" baseline="0">
                <a:latin typeface="Calibri" panose="020F0502020204030204" pitchFamily="34" charset="0"/>
              </a:rPr>
            </a:br>
            <a:r>
              <a:rPr lang="el-GR"/>
              <a:t>                    </a:t>
            </a:r>
            <a:r>
              <a:rPr lang="el-GR" b="1"/>
              <a:t>	ΕΙΣΑΓΩΓΗ</a:t>
            </a:r>
            <a:endParaRPr lang="el-GR" b="1">
              <a:latin typeface="+mn-lt"/>
            </a:endParaRPr>
          </a:p>
        </p:txBody>
      </p:sp>
      <p:sp>
        <p:nvSpPr>
          <p:cNvPr id="3" name="Υπότιτλος 2">
            <a:extLst>
              <a:ext uri="{FF2B5EF4-FFF2-40B4-BE49-F238E27FC236}">
                <a16:creationId xmlns:a16="http://schemas.microsoft.com/office/drawing/2014/main" id="{7449028B-1FE5-8805-8314-EA7A6261536A}"/>
              </a:ext>
            </a:extLst>
          </p:cNvPr>
          <p:cNvSpPr>
            <a:spLocks noGrp="1"/>
          </p:cNvSpPr>
          <p:nvPr>
            <p:ph type="subTitle" idx="1"/>
          </p:nvPr>
        </p:nvSpPr>
        <p:spPr>
          <a:xfrm>
            <a:off x="6585702" y="3602038"/>
            <a:ext cx="4082297" cy="1655762"/>
          </a:xfrm>
        </p:spPr>
        <p:txBody>
          <a:bodyPr>
            <a:normAutofit fontScale="77500" lnSpcReduction="20000"/>
          </a:bodyPr>
          <a:lstStyle/>
          <a:p>
            <a:pPr marL="0" marR="0">
              <a:lnSpc>
                <a:spcPct val="107000"/>
              </a:lnSpc>
              <a:spcBef>
                <a:spcPts val="0"/>
              </a:spcBef>
              <a:spcAft>
                <a:spcPts val="800"/>
              </a:spcAft>
            </a:pPr>
            <a:r>
              <a:rPr lang="el-GR" sz="1800" kern="100" cap="none" dirty="0">
                <a:effectLst/>
                <a:latin typeface="Calibri" panose="020F0502020204030204" pitchFamily="34" charset="0"/>
                <a:ea typeface="Calibri" panose="020F0502020204030204" pitchFamily="34" charset="0"/>
                <a:cs typeface="Times New Roman" panose="02020603050405020304" pitchFamily="18" charset="0"/>
              </a:rPr>
              <a:t>Κύριος στόχος της εργασίας είναι η αξιοποίηση της τεχνολογίας «πράκτορες μηχανικής μάθησης της </a:t>
            </a:r>
            <a:r>
              <a:rPr lang="en-GB" sz="1800" kern="100" cap="none" dirty="0">
                <a:effectLst/>
                <a:latin typeface="Calibri" panose="020F0502020204030204" pitchFamily="34" charset="0"/>
                <a:ea typeface="Calibri" panose="020F0502020204030204" pitchFamily="34" charset="0"/>
                <a:cs typeface="Times New Roman" panose="02020603050405020304" pitchFamily="18" charset="0"/>
              </a:rPr>
              <a:t>unity</a:t>
            </a:r>
            <a:r>
              <a:rPr lang="el-GR" sz="1800" kern="100" cap="none" dirty="0">
                <a:effectLst/>
                <a:latin typeface="Calibri" panose="020F0502020204030204" pitchFamily="34" charset="0"/>
                <a:ea typeface="Calibri" panose="020F0502020204030204" pitchFamily="34" charset="0"/>
                <a:cs typeface="Times New Roman" panose="02020603050405020304" pitchFamily="18" charset="0"/>
              </a:rPr>
              <a:t>» σε μία εφαρμογή. Μέσω αυτής της εργασίας επιτυγχάνεται η εξοικείωση με τέτοιες τεχνικές. Στην δική μου υλοποίηση της εφαρμογής αξιοποιώ και επεμβαίνω στην υπάρχουσα εργασία πρότυπο της </a:t>
            </a:r>
            <a:r>
              <a:rPr lang="en-GB" sz="1800" kern="100" cap="none" dirty="0">
                <a:effectLst/>
                <a:latin typeface="Calibri" panose="020F0502020204030204" pitchFamily="34" charset="0"/>
                <a:ea typeface="Calibri" panose="020F0502020204030204" pitchFamily="34" charset="0"/>
                <a:cs typeface="Times New Roman" panose="02020603050405020304" pitchFamily="18" charset="0"/>
              </a:rPr>
              <a:t>unity </a:t>
            </a:r>
            <a:r>
              <a:rPr lang="el-GR" sz="1800" kern="100" cap="none" dirty="0">
                <a:effectLst/>
                <a:latin typeface="Calibri" panose="020F0502020204030204" pitchFamily="34" charset="0"/>
                <a:ea typeface="Calibri" panose="020F0502020204030204" pitchFamily="34" charset="0"/>
                <a:cs typeface="Times New Roman" panose="02020603050405020304" pitchFamily="18" charset="0"/>
              </a:rPr>
              <a:t>που αναφέρεται σε </a:t>
            </a:r>
            <a:r>
              <a:rPr lang="en-GB" sz="1800" kern="100" cap="none" dirty="0" err="1">
                <a:effectLst/>
                <a:latin typeface="Calibri" panose="020F0502020204030204" pitchFamily="34" charset="0"/>
                <a:ea typeface="Calibri" panose="020F0502020204030204" pitchFamily="34" charset="0"/>
                <a:cs typeface="Times New Roman" panose="02020603050405020304" pitchFamily="18" charset="0"/>
              </a:rPr>
              <a:t>mlagents</a:t>
            </a:r>
            <a:r>
              <a:rPr lang="en-GB" sz="1800" kern="100" cap="none" dirty="0">
                <a:effectLst/>
                <a:latin typeface="Calibri" panose="020F0502020204030204" pitchFamily="34" charset="0"/>
                <a:ea typeface="Calibri" panose="020F0502020204030204" pitchFamily="34" charset="0"/>
                <a:cs typeface="Times New Roman" panose="02020603050405020304" pitchFamily="18" charset="0"/>
              </a:rPr>
              <a:t> </a:t>
            </a:r>
            <a:r>
              <a:rPr lang="el-GR" sz="1800" kern="100" cap="none" dirty="0">
                <a:effectLst/>
                <a:latin typeface="Calibri" panose="020F0502020204030204" pitchFamily="34" charset="0"/>
                <a:ea typeface="Calibri" panose="020F0502020204030204" pitchFamily="34" charset="0"/>
                <a:cs typeface="Times New Roman" panose="02020603050405020304" pitchFamily="18" charset="0"/>
              </a:rPr>
              <a:t>όπου μαθαίνουν να παίζουν ποδόσφαιρο.</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Εικόνα 6" descr="Εικόνα που περιέχει ουρανός, στιγμιότυπο οθόνης, τρισδιάστατη μοντελοποίηση&#10;&#10;Περιγραφή που δημιουργήθηκε αυτόματα">
            <a:extLst>
              <a:ext uri="{FF2B5EF4-FFF2-40B4-BE49-F238E27FC236}">
                <a16:creationId xmlns:a16="http://schemas.microsoft.com/office/drawing/2014/main" id="{697B6B3D-F902-578F-50A3-D0C0AB8DF504}"/>
              </a:ext>
            </a:extLst>
          </p:cNvPr>
          <p:cNvPicPr>
            <a:picLocks noChangeAspect="1"/>
          </p:cNvPicPr>
          <p:nvPr/>
        </p:nvPicPr>
        <p:blipFill rotWithShape="1">
          <a:blip r:embed="rId4"/>
          <a:srcRect l="2760" r="24062"/>
          <a:stretch/>
        </p:blipFill>
        <p:spPr>
          <a:xfrm>
            <a:off x="-5597" y="10"/>
            <a:ext cx="6101597" cy="6857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82" name="Group 81">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83"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4"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7"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12"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4"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38" name="Group 137">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9"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3"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4"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5"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6"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8"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pic>
        <p:nvPicPr>
          <p:cNvPr id="4" name="Εικόνα 3" descr="Εικόνα που περιέχει κείμενο&#10;&#10;Περιγραφή που δημιουργήθηκε αυτόματα">
            <a:extLst>
              <a:ext uri="{FF2B5EF4-FFF2-40B4-BE49-F238E27FC236}">
                <a16:creationId xmlns:a16="http://schemas.microsoft.com/office/drawing/2014/main" id="{6281DF9A-79D9-D012-8DF4-75CA846D1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88BAA708-E407-CC31-ADF6-471A22B9FC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spTree>
    <p:extLst>
      <p:ext uri="{BB962C8B-B14F-4D97-AF65-F5344CB8AC3E}">
        <p14:creationId xmlns:p14="http://schemas.microsoft.com/office/powerpoint/2010/main" val="288178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1876423" y="95250"/>
            <a:ext cx="8791575" cy="783639"/>
          </a:xfrm>
        </p:spPr>
        <p:txBody>
          <a:bodyPr>
            <a:normAutofit/>
          </a:bodyPr>
          <a:lstStyle/>
          <a:p>
            <a:pPr algn="ctr"/>
            <a:r>
              <a:rPr lang="el-GR" sz="3200" b="1" dirty="0"/>
              <a:t>ΔΙΑΦΟΡΟΠΟΊΗΣΗ</a:t>
            </a:r>
            <a:endParaRPr lang="el-GR" sz="3200" b="1" dirty="0">
              <a:latin typeface="+mn-lt"/>
            </a:endParaRPr>
          </a:p>
        </p:txBody>
      </p:sp>
      <p:sp>
        <p:nvSpPr>
          <p:cNvPr id="3" name="Υπότιτλος 2">
            <a:extLst>
              <a:ext uri="{FF2B5EF4-FFF2-40B4-BE49-F238E27FC236}">
                <a16:creationId xmlns:a16="http://schemas.microsoft.com/office/drawing/2014/main" id="{7449028B-1FE5-8805-8314-EA7A6261536A}"/>
              </a:ext>
            </a:extLst>
          </p:cNvPr>
          <p:cNvSpPr>
            <a:spLocks noGrp="1"/>
          </p:cNvSpPr>
          <p:nvPr>
            <p:ph type="subTitle" idx="1"/>
          </p:nvPr>
        </p:nvSpPr>
        <p:spPr>
          <a:xfrm>
            <a:off x="1876422" y="727969"/>
            <a:ext cx="9149643" cy="4474346"/>
          </a:xfrm>
        </p:spPr>
        <p:txBody>
          <a:bodyPr>
            <a:normAutofit fontScale="85000" lnSpcReduction="20000"/>
          </a:bodyPr>
          <a:lstStyle/>
          <a:p>
            <a:pPr algn="l"/>
            <a:r>
              <a:rPr lang="el-GR" sz="1800" cap="none" dirty="0">
                <a:effectLst/>
                <a:latin typeface="Calibri" panose="020F0502020204030204" pitchFamily="34" charset="0"/>
                <a:ea typeface="Calibri" panose="020F0502020204030204" pitchFamily="34" charset="0"/>
                <a:cs typeface="Times New Roman" panose="02020603050405020304" pitchFamily="18" charset="0"/>
              </a:rPr>
              <a:t>Συγκεκριμένα </a:t>
            </a:r>
          </a:p>
          <a:p>
            <a:pPr marL="285750" indent="-285750" algn="l">
              <a:buFont typeface="Arial" panose="020B0604020202020204" pitchFamily="34" charset="0"/>
              <a:buChar char="•"/>
            </a:pPr>
            <a:r>
              <a:rPr lang="el-GR" sz="1800" cap="none" dirty="0">
                <a:effectLst/>
                <a:latin typeface="Calibri" panose="020F0502020204030204" pitchFamily="34" charset="0"/>
                <a:ea typeface="Calibri" panose="020F0502020204030204" pitchFamily="34" charset="0"/>
                <a:cs typeface="Times New Roman" panose="02020603050405020304" pitchFamily="18" charset="0"/>
              </a:rPr>
              <a:t>μορφοποιώ τους πράκτορες σχεδιαστικά, </a:t>
            </a:r>
          </a:p>
          <a:p>
            <a:pPr marL="285750" indent="-285750" algn="l">
              <a:buFont typeface="Arial" panose="020B0604020202020204" pitchFamily="34" charset="0"/>
              <a:buChar char="•"/>
            </a:pPr>
            <a:r>
              <a:rPr lang="el-GR" sz="1800" cap="none" dirty="0">
                <a:effectLst/>
                <a:latin typeface="Calibri" panose="020F0502020204030204" pitchFamily="34" charset="0"/>
                <a:ea typeface="Calibri" panose="020F0502020204030204" pitchFamily="34" charset="0"/>
                <a:cs typeface="Times New Roman" panose="02020603050405020304" pitchFamily="18" charset="0"/>
              </a:rPr>
              <a:t>προσθέτω 2 νέα είδη παιχτών, τον αμυντικό και τον μέσο, </a:t>
            </a:r>
          </a:p>
          <a:p>
            <a:pPr marL="285750" indent="-285750" algn="l">
              <a:buFont typeface="Arial" panose="020B0604020202020204" pitchFamily="34" charset="0"/>
              <a:buChar char="•"/>
            </a:pPr>
            <a:r>
              <a:rPr lang="el-GR" sz="1800" cap="none" dirty="0">
                <a:effectLst/>
                <a:latin typeface="Calibri" panose="020F0502020204030204" pitchFamily="34" charset="0"/>
                <a:ea typeface="Calibri" panose="020F0502020204030204" pitchFamily="34" charset="0"/>
                <a:cs typeface="Times New Roman" panose="02020603050405020304" pitchFamily="18" charset="0"/>
              </a:rPr>
              <a:t>αλλάζω τις ικανότητες και δυνατότητες των επιθετικών κι τερματοφυλάκων. </a:t>
            </a:r>
          </a:p>
          <a:p>
            <a:pPr marL="285750" indent="-285750" algn="l">
              <a:buFont typeface="Arial" panose="020B0604020202020204" pitchFamily="34" charset="0"/>
              <a:buChar char="•"/>
            </a:pPr>
            <a:r>
              <a:rPr lang="el-GR" sz="1800" cap="none" dirty="0">
                <a:effectLst/>
                <a:latin typeface="Calibri" panose="020F0502020204030204" pitchFamily="34" charset="0"/>
                <a:ea typeface="Calibri" panose="020F0502020204030204" pitchFamily="34" charset="0"/>
                <a:cs typeface="Times New Roman" panose="02020603050405020304" pitchFamily="18" charset="0"/>
              </a:rPr>
              <a:t>Επιπρόσθετα εντάσσω έναν πίνακα σκορ και </a:t>
            </a:r>
          </a:p>
          <a:p>
            <a:pPr marL="285750" indent="-285750" algn="l">
              <a:buFont typeface="Arial" panose="020B0604020202020204" pitchFamily="34" charset="0"/>
              <a:buChar char="•"/>
            </a:pPr>
            <a:r>
              <a:rPr lang="el-GR" sz="1800" cap="none" dirty="0">
                <a:effectLst/>
                <a:latin typeface="Calibri" panose="020F0502020204030204" pitchFamily="34" charset="0"/>
                <a:ea typeface="Calibri" panose="020F0502020204030204" pitchFamily="34" charset="0"/>
                <a:cs typeface="Times New Roman" panose="02020603050405020304" pitchFamily="18" charset="0"/>
              </a:rPr>
              <a:t>με βάση αυτόν παρουσιάζω μία νέα παράμετρο στην συνάρτηση ανταμοιβής έτσι ώστε οι πράκτορες να «κοιτάνε» το σκορ, και αν χάνουν με διαφορά 3</a:t>
            </a:r>
            <a:r>
              <a:rPr lang="el-GR" sz="1800" cap="none" baseline="30000" dirty="0">
                <a:effectLst/>
                <a:latin typeface="Calibri" panose="020F0502020204030204" pitchFamily="34" charset="0"/>
                <a:ea typeface="Calibri" panose="020F0502020204030204" pitchFamily="34" charset="0"/>
                <a:cs typeface="Times New Roman" panose="02020603050405020304" pitchFamily="18" charset="0"/>
              </a:rPr>
              <a:t>ων</a:t>
            </a:r>
            <a:r>
              <a:rPr lang="el-GR" sz="1800" cap="none" dirty="0">
                <a:effectLst/>
                <a:latin typeface="Calibri" panose="020F0502020204030204" pitchFamily="34" charset="0"/>
                <a:ea typeface="Calibri" panose="020F0502020204030204" pitchFamily="34" charset="0"/>
                <a:cs typeface="Times New Roman" panose="02020603050405020304" pitchFamily="18" charset="0"/>
              </a:rPr>
              <a:t> γκολ να θέλουν περισσότερο να βάλλουν γκολ καθώς και θα πάρουν μεγαλύτερο βραβείο. Αντίστοιχα ο αντίπαλος επιθετικός θα θέλει να μένει η διαφορά των γκολ γιατί χάνει λιγότερα βραβεία ο ίδιος. </a:t>
            </a:r>
          </a:p>
          <a:p>
            <a:pPr algn="l"/>
            <a:br>
              <a:rPr lang="el-GR" sz="1800" cap="none" dirty="0">
                <a:effectLst/>
                <a:latin typeface="Calibri" panose="020F0502020204030204" pitchFamily="34" charset="0"/>
                <a:ea typeface="Calibri" panose="020F0502020204030204" pitchFamily="34" charset="0"/>
                <a:cs typeface="Times New Roman" panose="02020603050405020304" pitchFamily="18" charset="0"/>
              </a:rPr>
            </a:br>
            <a:r>
              <a:rPr lang="el-GR" sz="1800" cap="none" dirty="0">
                <a:effectLst/>
                <a:latin typeface="Calibri" panose="020F0502020204030204" pitchFamily="34" charset="0"/>
                <a:ea typeface="Calibri" panose="020F0502020204030204" pitchFamily="34" charset="0"/>
                <a:cs typeface="Times New Roman" panose="02020603050405020304" pitchFamily="18" charset="0"/>
              </a:rPr>
              <a:t>Όση ώρα περνά και δεν μπαίνει γκολ ο επιθετικός χάνει ανταμοιβή άρα θέλει να βάλει γκολ όσο το δυνατό πιο σύντομα, αλλά αν χάνει με 3 γκολ διαφορά θα χάνει περισσότερη ανταμοιβή και θα είναι «λυπημένος». Αντίστοιχα οι άλλοι 3ις ρόλοι, όσο δεν τρώνε γκολ είναι «χαρούμενοι» κι παίρνουν ανταμοιβή, αλλά αν χάνουν με παραπάνω από τρία γκολ θα θέλουν να βάλουν και οι ίδιοι γκολ για να πάρουν ανταμοιβή. Να σημειωθεί πως οι </a:t>
            </a:r>
            <a:r>
              <a:rPr lang="en-GB" sz="1800" cap="none" dirty="0" err="1">
                <a:effectLst/>
                <a:latin typeface="Calibri" panose="020F0502020204030204" pitchFamily="34" charset="0"/>
                <a:ea typeface="Calibri" panose="020F0502020204030204" pitchFamily="34" charset="0"/>
                <a:cs typeface="Times New Roman" panose="02020603050405020304" pitchFamily="18" charset="0"/>
              </a:rPr>
              <a:t>mlagents</a:t>
            </a:r>
            <a:r>
              <a:rPr lang="en-GB" sz="1800" cap="none" dirty="0">
                <a:effectLst/>
                <a:latin typeface="Calibri" panose="020F0502020204030204" pitchFamily="34" charset="0"/>
                <a:ea typeface="Calibri" panose="020F0502020204030204" pitchFamily="34" charset="0"/>
                <a:cs typeface="Times New Roman" panose="02020603050405020304" pitchFamily="18" charset="0"/>
              </a:rPr>
              <a:t> </a:t>
            </a:r>
            <a:r>
              <a:rPr lang="el-GR" sz="1800" cap="none" dirty="0">
                <a:effectLst/>
                <a:latin typeface="Calibri" panose="020F0502020204030204" pitchFamily="34" charset="0"/>
                <a:ea typeface="Calibri" panose="020F0502020204030204" pitchFamily="34" charset="0"/>
                <a:cs typeface="Times New Roman" panose="02020603050405020304" pitchFamily="18" charset="0"/>
              </a:rPr>
              <a:t>δεν έχουν πραγματικά συναισθήματα καθώς και δεν είναι </a:t>
            </a:r>
            <a:r>
              <a:rPr lang="en-GB" sz="1800" cap="none" dirty="0">
                <a:effectLst/>
                <a:latin typeface="Calibri" panose="020F0502020204030204" pitchFamily="34" charset="0"/>
                <a:ea typeface="Calibri" panose="020F0502020204030204" pitchFamily="34" charset="0"/>
                <a:cs typeface="Times New Roman" panose="02020603050405020304" pitchFamily="18" charset="0"/>
              </a:rPr>
              <a:t>affective agents</a:t>
            </a:r>
            <a:r>
              <a:rPr lang="el-GR" sz="1800" cap="none" dirty="0">
                <a:effectLst/>
                <a:latin typeface="Calibri" panose="020F0502020204030204" pitchFamily="34" charset="0"/>
                <a:ea typeface="Calibri" panose="020F0502020204030204" pitchFamily="34" charset="0"/>
                <a:cs typeface="Times New Roman" panose="02020603050405020304" pitchFamily="18" charset="0"/>
              </a:rPr>
              <a:t>.</a:t>
            </a:r>
            <a:endParaRPr lang="el-GR" sz="1700" b="1" cap="none"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Εικόνα 3" descr="Εικόνα που περιέχει κείμενο&#10;&#10;Περιγραφή που δημιουργήθηκε αυτόματα">
            <a:extLst>
              <a:ext uri="{FF2B5EF4-FFF2-40B4-BE49-F238E27FC236}">
                <a16:creationId xmlns:a16="http://schemas.microsoft.com/office/drawing/2014/main" id="{6281DF9A-79D9-D012-8DF4-75CA846D1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88BAA708-E407-CC31-ADF6-471A22B9F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pic>
        <p:nvPicPr>
          <p:cNvPr id="6" name="Εικόνα 5">
            <a:extLst>
              <a:ext uri="{FF2B5EF4-FFF2-40B4-BE49-F238E27FC236}">
                <a16:creationId xmlns:a16="http://schemas.microsoft.com/office/drawing/2014/main" id="{6B9E1E10-1D22-F00E-DEAF-A3525F7F59A8}"/>
              </a:ext>
            </a:extLst>
          </p:cNvPr>
          <p:cNvPicPr>
            <a:picLocks noChangeAspect="1"/>
          </p:cNvPicPr>
          <p:nvPr/>
        </p:nvPicPr>
        <p:blipFill>
          <a:blip r:embed="rId4"/>
          <a:stretch>
            <a:fillRect/>
          </a:stretch>
        </p:blipFill>
        <p:spPr>
          <a:xfrm>
            <a:off x="4114800" y="5202315"/>
            <a:ext cx="3501483" cy="13569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72049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1876423" y="95250"/>
            <a:ext cx="8791575" cy="783639"/>
          </a:xfrm>
        </p:spPr>
        <p:txBody>
          <a:bodyPr>
            <a:normAutofit fontScale="90000"/>
          </a:bodyPr>
          <a:lstStyle/>
          <a:p>
            <a:pPr algn="ctr"/>
            <a:r>
              <a:rPr lang="en-GB" sz="3200" b="1" dirty="0"/>
              <a:t>RAYCAST </a:t>
            </a:r>
            <a:r>
              <a:rPr lang="el-GR" sz="3200" b="1" dirty="0"/>
              <a:t>ΙΕΡΑΡΧΙΣΗ αποφάσεων</a:t>
            </a:r>
            <a:br>
              <a:rPr lang="el-GR" sz="3200" b="1" dirty="0"/>
            </a:br>
            <a:r>
              <a:rPr lang="el-GR" sz="3200" b="1" dirty="0"/>
              <a:t> &amp; </a:t>
            </a:r>
            <a:r>
              <a:rPr lang="el-GR" sz="3200" b="1" dirty="0" err="1"/>
              <a:t>ΔΥΝΑΤΟΤΗΤΕς</a:t>
            </a:r>
            <a:r>
              <a:rPr lang="el-GR" sz="3200" b="1" dirty="0"/>
              <a:t> ΠΡΑΚΤΟΡΩΝ</a:t>
            </a:r>
            <a:endParaRPr lang="el-GR" sz="3200" b="1" dirty="0">
              <a:latin typeface="+mn-lt"/>
            </a:endParaRPr>
          </a:p>
        </p:txBody>
      </p:sp>
      <p:sp>
        <p:nvSpPr>
          <p:cNvPr id="3" name="Υπότιτλος 2">
            <a:extLst>
              <a:ext uri="{FF2B5EF4-FFF2-40B4-BE49-F238E27FC236}">
                <a16:creationId xmlns:a16="http://schemas.microsoft.com/office/drawing/2014/main" id="{7449028B-1FE5-8805-8314-EA7A6261536A}"/>
              </a:ext>
            </a:extLst>
          </p:cNvPr>
          <p:cNvSpPr>
            <a:spLocks noGrp="1"/>
          </p:cNvSpPr>
          <p:nvPr>
            <p:ph type="subTitle" idx="1"/>
          </p:nvPr>
        </p:nvSpPr>
        <p:spPr>
          <a:xfrm>
            <a:off x="1794724" y="878889"/>
            <a:ext cx="4094532" cy="4100554"/>
          </a:xfrm>
        </p:spPr>
        <p:txBody>
          <a:bodyPr>
            <a:normAutofit/>
          </a:bodyPr>
          <a:lstStyle/>
          <a:p>
            <a:r>
              <a:rPr lang="el-GR" sz="1700" b="1" cap="none" dirty="0">
                <a:effectLst/>
                <a:latin typeface="Calibri" panose="020F0502020204030204" pitchFamily="34" charset="0"/>
                <a:ea typeface="Calibri" panose="020F0502020204030204" pitchFamily="34" charset="0"/>
                <a:cs typeface="Times New Roman" panose="02020603050405020304" pitchFamily="18" charset="0"/>
              </a:rPr>
              <a:t> Οι πράκτορες έχουν μία ιεράρχηση στα αντικείμενα που διακρίνουν και  επικεντρώνονται με την εξής σειρά:</a:t>
            </a:r>
          </a:p>
          <a:p>
            <a:pPr marL="285750" indent="-285750">
              <a:buFont typeface="Arial" panose="020B0604020202020204" pitchFamily="34" charset="0"/>
              <a:buChar char="•"/>
            </a:pPr>
            <a:r>
              <a:rPr lang="el-GR" sz="1700" b="1" cap="none" dirty="0">
                <a:latin typeface="Calibri" panose="020F0502020204030204" pitchFamily="34" charset="0"/>
                <a:ea typeface="Calibri" panose="020F0502020204030204" pitchFamily="34" charset="0"/>
                <a:cs typeface="Times New Roman" panose="02020603050405020304" pitchFamily="18" charset="0"/>
              </a:rPr>
              <a:t>Μπάλα</a:t>
            </a:r>
          </a:p>
          <a:p>
            <a:pPr marL="285750" indent="-285750">
              <a:buFont typeface="Arial" panose="020B0604020202020204" pitchFamily="34" charset="0"/>
              <a:buChar char="•"/>
            </a:pPr>
            <a:r>
              <a:rPr lang="el-GR" sz="1700" b="1" cap="none" dirty="0">
                <a:effectLst/>
                <a:latin typeface="Calibri" panose="020F0502020204030204" pitchFamily="34" charset="0"/>
                <a:ea typeface="Calibri" panose="020F0502020204030204" pitchFamily="34" charset="0"/>
                <a:cs typeface="Times New Roman" panose="02020603050405020304" pitchFamily="18" charset="0"/>
              </a:rPr>
              <a:t>Δικό τους τέρμα</a:t>
            </a:r>
          </a:p>
          <a:p>
            <a:pPr marL="285750" indent="-285750">
              <a:buFont typeface="Arial" panose="020B0604020202020204" pitchFamily="34" charset="0"/>
              <a:buChar char="•"/>
            </a:pPr>
            <a:r>
              <a:rPr lang="el-GR" sz="1700" b="1" cap="none" dirty="0">
                <a:latin typeface="Calibri" panose="020F0502020204030204" pitchFamily="34" charset="0"/>
                <a:ea typeface="Calibri" panose="020F0502020204030204" pitchFamily="34" charset="0"/>
                <a:cs typeface="Times New Roman" panose="02020603050405020304" pitchFamily="18" charset="0"/>
              </a:rPr>
              <a:t>Αντίπαλο τέρμα</a:t>
            </a:r>
          </a:p>
          <a:p>
            <a:pPr marL="285750" indent="-285750">
              <a:buFont typeface="Arial" panose="020B0604020202020204" pitchFamily="34" charset="0"/>
              <a:buChar char="•"/>
            </a:pPr>
            <a:r>
              <a:rPr lang="el-GR" sz="1700" b="1" cap="none" dirty="0">
                <a:effectLst/>
                <a:latin typeface="Calibri" panose="020F0502020204030204" pitchFamily="34" charset="0"/>
                <a:ea typeface="Calibri" panose="020F0502020204030204" pitchFamily="34" charset="0"/>
                <a:cs typeface="Times New Roman" panose="02020603050405020304" pitchFamily="18" charset="0"/>
              </a:rPr>
              <a:t>Τοίχο </a:t>
            </a:r>
          </a:p>
          <a:p>
            <a:pPr marL="285750" indent="-285750">
              <a:buFont typeface="Arial" panose="020B0604020202020204" pitchFamily="34" charset="0"/>
              <a:buChar char="•"/>
            </a:pPr>
            <a:r>
              <a:rPr lang="el-GR" sz="1700" b="1" cap="none" dirty="0">
                <a:latin typeface="Calibri" panose="020F0502020204030204" pitchFamily="34" charset="0"/>
                <a:ea typeface="Calibri" panose="020F0502020204030204" pitchFamily="34" charset="0"/>
                <a:cs typeface="Times New Roman" panose="02020603050405020304" pitchFamily="18" charset="0"/>
              </a:rPr>
              <a:t>Συμπαίχτες </a:t>
            </a:r>
          </a:p>
          <a:p>
            <a:pPr marL="285750" indent="-285750">
              <a:buFont typeface="Arial" panose="020B0604020202020204" pitchFamily="34" charset="0"/>
              <a:buChar char="•"/>
            </a:pPr>
            <a:r>
              <a:rPr lang="el-GR" sz="1700" b="1" cap="none" dirty="0">
                <a:effectLst/>
                <a:latin typeface="Calibri" panose="020F0502020204030204" pitchFamily="34" charset="0"/>
                <a:ea typeface="Calibri" panose="020F0502020204030204" pitchFamily="34" charset="0"/>
                <a:cs typeface="Times New Roman" panose="02020603050405020304" pitchFamily="18" charset="0"/>
              </a:rPr>
              <a:t>Αντίπαλους </a:t>
            </a:r>
          </a:p>
          <a:p>
            <a:pPr marL="285750" indent="-285750">
              <a:buFont typeface="Arial" panose="020B0604020202020204" pitchFamily="34" charset="0"/>
              <a:buChar char="•"/>
            </a:pPr>
            <a:endParaRPr lang="el-GR" sz="1700" b="1" cap="none"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Εικόνα 3" descr="Εικόνα που περιέχει κείμενο&#10;&#10;Περιγραφή που δημιουργήθηκε αυτόματα">
            <a:extLst>
              <a:ext uri="{FF2B5EF4-FFF2-40B4-BE49-F238E27FC236}">
                <a16:creationId xmlns:a16="http://schemas.microsoft.com/office/drawing/2014/main" id="{6281DF9A-79D9-D012-8DF4-75CA846D1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88BAA708-E407-CC31-ADF6-471A22B9F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sp>
        <p:nvSpPr>
          <p:cNvPr id="10" name="TextBox 9">
            <a:extLst>
              <a:ext uri="{FF2B5EF4-FFF2-40B4-BE49-F238E27FC236}">
                <a16:creationId xmlns:a16="http://schemas.microsoft.com/office/drawing/2014/main" id="{787D92E4-FFD3-89FF-A039-70EA8716980C}"/>
              </a:ext>
            </a:extLst>
          </p:cNvPr>
          <p:cNvSpPr txBox="1"/>
          <p:nvPr/>
        </p:nvSpPr>
        <p:spPr>
          <a:xfrm>
            <a:off x="5775569" y="1657225"/>
            <a:ext cx="6096000" cy="4950586"/>
          </a:xfrm>
          <a:prstGeom prst="rect">
            <a:avLst/>
          </a:prstGeom>
          <a:noFill/>
        </p:spPr>
        <p:txBody>
          <a:bodyPr wrap="square">
            <a:spAutoFit/>
          </a:bodyPr>
          <a:lstStyle/>
          <a:p>
            <a:pPr>
              <a:lnSpc>
                <a:spcPct val="110000"/>
              </a:lnSpc>
            </a:pPr>
            <a:r>
              <a:rPr lang="el-GR" sz="1800" cap="none" dirty="0">
                <a:effectLst/>
              </a:rPr>
              <a:t>Υπάρχουν 4 είδη πρακτόρων με τους εξής ρόλους:</a:t>
            </a:r>
          </a:p>
          <a:p>
            <a:pPr marL="285750" indent="-285750">
              <a:lnSpc>
                <a:spcPct val="110000"/>
              </a:lnSpc>
              <a:buFont typeface="Arial" panose="020B0604020202020204" pitchFamily="34" charset="0"/>
              <a:buChar char="•"/>
            </a:pPr>
            <a:r>
              <a:rPr lang="el-GR" b="0" i="0" u="none" strike="noStrike" dirty="0"/>
              <a:t>Επιθετικός </a:t>
            </a:r>
          </a:p>
          <a:p>
            <a:pPr marL="285750" indent="-285750">
              <a:lnSpc>
                <a:spcPct val="110000"/>
              </a:lnSpc>
              <a:buFont typeface="Arial" panose="020B0604020202020204" pitchFamily="34" charset="0"/>
              <a:buChar char="•"/>
            </a:pPr>
            <a:r>
              <a:rPr lang="el-GR" dirty="0"/>
              <a:t>Τερματοφύλακας</a:t>
            </a:r>
          </a:p>
          <a:p>
            <a:pPr marL="285750" indent="-285750">
              <a:lnSpc>
                <a:spcPct val="110000"/>
              </a:lnSpc>
              <a:buFont typeface="Arial" panose="020B0604020202020204" pitchFamily="34" charset="0"/>
              <a:buChar char="•"/>
            </a:pPr>
            <a:r>
              <a:rPr lang="el-GR" b="0" i="0" u="none" strike="noStrike" dirty="0"/>
              <a:t>Αμυντικός </a:t>
            </a:r>
          </a:p>
          <a:p>
            <a:pPr marL="285750" indent="-285750">
              <a:lnSpc>
                <a:spcPct val="110000"/>
              </a:lnSpc>
              <a:buFont typeface="Arial" panose="020B0604020202020204" pitchFamily="34" charset="0"/>
              <a:buChar char="•"/>
            </a:pPr>
            <a:r>
              <a:rPr lang="el-GR" dirty="0"/>
              <a:t>Μέσος</a:t>
            </a:r>
          </a:p>
          <a:p>
            <a:pPr marL="285750" indent="-285750">
              <a:lnSpc>
                <a:spcPct val="110000"/>
              </a:lnSpc>
              <a:buFont typeface="Arial" panose="020B0604020202020204" pitchFamily="34" charset="0"/>
              <a:buChar char="•"/>
            </a:pPr>
            <a:endParaRPr lang="el-GR" b="0" i="0" u="none" strike="noStrike" dirty="0"/>
          </a:p>
          <a:p>
            <a:pPr>
              <a:lnSpc>
                <a:spcPct val="110000"/>
              </a:lnSpc>
            </a:pPr>
            <a:r>
              <a:rPr lang="el-GR" b="0" i="0" u="none" strike="noStrike" dirty="0"/>
              <a:t>Η κύρια διαφοροποίηση μεταξύ τους είναι πως όσο πιο μπροστά «παίζουν» τόσο πιο γρήγοροι θα είναι, ενώ όσο πιο πίσω παίζουν τόσο πιο ευκίνητοι είναι. Σε ευθεία ταχύτητα και πλάγια ταχ</a:t>
            </a:r>
            <a:r>
              <a:rPr lang="el-GR" dirty="0"/>
              <a:t>ύτητα αντίστοιχα.</a:t>
            </a:r>
            <a:endParaRPr lang="el-GR" b="0" i="0" u="none" strike="noStrike" dirty="0"/>
          </a:p>
          <a:p>
            <a:pPr>
              <a:lnSpc>
                <a:spcPct val="110000"/>
              </a:lnSpc>
            </a:pPr>
            <a:endParaRPr lang="el-GR" sz="1800" cap="none" dirty="0"/>
          </a:p>
          <a:p>
            <a:pPr>
              <a:lnSpc>
                <a:spcPct val="110000"/>
              </a:lnSpc>
            </a:pPr>
            <a:endParaRPr lang="el-GR" b="0" i="0" u="none" strike="noStrike" dirty="0"/>
          </a:p>
          <a:p>
            <a:pPr>
              <a:lnSpc>
                <a:spcPct val="110000"/>
              </a:lnSpc>
            </a:pPr>
            <a:endParaRPr lang="el-GR" sz="1800" cap="none" dirty="0"/>
          </a:p>
          <a:p>
            <a:pPr>
              <a:lnSpc>
                <a:spcPct val="110000"/>
              </a:lnSpc>
            </a:pPr>
            <a:endParaRPr lang="el-GR" b="0" i="0" u="none" strike="noStrike" dirty="0"/>
          </a:p>
          <a:p>
            <a:pPr>
              <a:lnSpc>
                <a:spcPct val="110000"/>
              </a:lnSpc>
            </a:pPr>
            <a:endParaRPr lang="el-GR" sz="1800" cap="none" dirty="0"/>
          </a:p>
          <a:p>
            <a:pPr>
              <a:lnSpc>
                <a:spcPct val="110000"/>
              </a:lnSpc>
            </a:pPr>
            <a:endParaRPr lang="en-US" sz="1800" b="0" i="0" u="none" strike="noStrike" cap="none" dirty="0"/>
          </a:p>
        </p:txBody>
      </p:sp>
    </p:spTree>
    <p:extLst>
      <p:ext uri="{BB962C8B-B14F-4D97-AF65-F5344CB8AC3E}">
        <p14:creationId xmlns:p14="http://schemas.microsoft.com/office/powerpoint/2010/main" val="3355064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1876423" y="95250"/>
            <a:ext cx="8791575" cy="783639"/>
          </a:xfrm>
        </p:spPr>
        <p:txBody>
          <a:bodyPr>
            <a:normAutofit fontScale="90000"/>
          </a:bodyPr>
          <a:lstStyle/>
          <a:p>
            <a:pPr algn="ctr"/>
            <a:r>
              <a:rPr lang="el-GR" sz="3200" b="1" dirty="0" err="1"/>
              <a:t>Πινακασ</a:t>
            </a:r>
            <a:r>
              <a:rPr lang="el-GR" sz="3200" b="1" dirty="0"/>
              <a:t> σκορ </a:t>
            </a:r>
            <a:br>
              <a:rPr lang="el-GR" sz="3200" b="1" dirty="0"/>
            </a:br>
            <a:r>
              <a:rPr lang="el-GR" sz="3200" b="1" dirty="0"/>
              <a:t>και</a:t>
            </a:r>
            <a:r>
              <a:rPr lang="en-GB" sz="3200" b="1" dirty="0"/>
              <a:t> </a:t>
            </a:r>
            <a:r>
              <a:rPr lang="el-GR" sz="3200" b="1" dirty="0"/>
              <a:t>αλλαγή συνάρτησης </a:t>
            </a:r>
            <a:r>
              <a:rPr lang="el-GR" sz="3200" b="1" dirty="0" err="1"/>
              <a:t>ανταμοιβησ</a:t>
            </a:r>
            <a:r>
              <a:rPr lang="el-GR" sz="3200" b="1" dirty="0"/>
              <a:t> </a:t>
            </a:r>
            <a:endParaRPr lang="el-GR" sz="3200" b="1" dirty="0">
              <a:latin typeface="+mn-lt"/>
            </a:endParaRPr>
          </a:p>
        </p:txBody>
      </p:sp>
      <p:sp>
        <p:nvSpPr>
          <p:cNvPr id="3" name="Υπότιτλος 2">
            <a:extLst>
              <a:ext uri="{FF2B5EF4-FFF2-40B4-BE49-F238E27FC236}">
                <a16:creationId xmlns:a16="http://schemas.microsoft.com/office/drawing/2014/main" id="{7449028B-1FE5-8805-8314-EA7A6261536A}"/>
              </a:ext>
            </a:extLst>
          </p:cNvPr>
          <p:cNvSpPr>
            <a:spLocks noGrp="1"/>
          </p:cNvSpPr>
          <p:nvPr>
            <p:ph type="subTitle" idx="1"/>
          </p:nvPr>
        </p:nvSpPr>
        <p:spPr>
          <a:xfrm>
            <a:off x="1794724" y="878889"/>
            <a:ext cx="4094532" cy="4100554"/>
          </a:xfrm>
        </p:spPr>
        <p:txBody>
          <a:bodyPr>
            <a:normAutofit/>
          </a:bodyPr>
          <a:lstStyle/>
          <a:p>
            <a:r>
              <a:rPr lang="el-GR" sz="1700" b="1" cap="none"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endParaRPr lang="el-GR" sz="1700" b="1" cap="none"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Εικόνα 3" descr="Εικόνα που περιέχει κείμενο&#10;&#10;Περιγραφή που δημιουργήθηκε αυτόματα">
            <a:extLst>
              <a:ext uri="{FF2B5EF4-FFF2-40B4-BE49-F238E27FC236}">
                <a16:creationId xmlns:a16="http://schemas.microsoft.com/office/drawing/2014/main" id="{6281DF9A-79D9-D012-8DF4-75CA846D1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88BAA708-E407-CC31-ADF6-471A22B9F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sp>
        <p:nvSpPr>
          <p:cNvPr id="10" name="TextBox 9">
            <a:extLst>
              <a:ext uri="{FF2B5EF4-FFF2-40B4-BE49-F238E27FC236}">
                <a16:creationId xmlns:a16="http://schemas.microsoft.com/office/drawing/2014/main" id="{787D92E4-FFD3-89FF-A039-70EA8716980C}"/>
              </a:ext>
            </a:extLst>
          </p:cNvPr>
          <p:cNvSpPr txBox="1"/>
          <p:nvPr/>
        </p:nvSpPr>
        <p:spPr>
          <a:xfrm>
            <a:off x="2032000" y="5189779"/>
            <a:ext cx="6096000" cy="1903598"/>
          </a:xfrm>
          <a:prstGeom prst="rect">
            <a:avLst/>
          </a:prstGeom>
          <a:noFill/>
        </p:spPr>
        <p:txBody>
          <a:bodyPr wrap="square">
            <a:spAutoFit/>
          </a:bodyPr>
          <a:lstStyle/>
          <a:p>
            <a:pPr>
              <a:lnSpc>
                <a:spcPct val="110000"/>
              </a:lnSpc>
            </a:pPr>
            <a:r>
              <a:rPr lang="el-GR" sz="1800" cap="none" dirty="0">
                <a:effectLst/>
              </a:rPr>
              <a:t>Στην υλοποίηση προστέθηκε ένας λειτουργικός πίνακας σκορ για την καταμέτρηση των γκολ που σκοράρουν οι ομάδες.</a:t>
            </a:r>
            <a:endParaRPr lang="el-GR" b="0" i="0" u="none" strike="noStrike" dirty="0"/>
          </a:p>
          <a:p>
            <a:pPr>
              <a:lnSpc>
                <a:spcPct val="110000"/>
              </a:lnSpc>
            </a:pPr>
            <a:endParaRPr lang="el-GR" sz="1800" cap="none" dirty="0"/>
          </a:p>
          <a:p>
            <a:pPr>
              <a:lnSpc>
                <a:spcPct val="110000"/>
              </a:lnSpc>
            </a:pPr>
            <a:endParaRPr lang="el-GR" b="0" i="0" u="none" strike="noStrike" dirty="0"/>
          </a:p>
          <a:p>
            <a:pPr>
              <a:lnSpc>
                <a:spcPct val="110000"/>
              </a:lnSpc>
            </a:pPr>
            <a:endParaRPr lang="el-GR" sz="1800" cap="none" dirty="0"/>
          </a:p>
          <a:p>
            <a:pPr>
              <a:lnSpc>
                <a:spcPct val="110000"/>
              </a:lnSpc>
            </a:pPr>
            <a:endParaRPr lang="en-US" sz="1800" b="0" i="0" u="none" strike="noStrike" cap="none" dirty="0"/>
          </a:p>
        </p:txBody>
      </p:sp>
      <p:pic>
        <p:nvPicPr>
          <p:cNvPr id="5" name="Εικόνα 4" descr="Εικόνα που περιέχει στιγμιότυπο οθόνης, κείμενο, σχεδίαση&#10;&#10;Περιγραφή που δημιουργήθηκε αυτόματα">
            <a:extLst>
              <a:ext uri="{FF2B5EF4-FFF2-40B4-BE49-F238E27FC236}">
                <a16:creationId xmlns:a16="http://schemas.microsoft.com/office/drawing/2014/main" id="{EF9C9BDB-5D48-1DB3-2A31-937D45B51A90}"/>
              </a:ext>
            </a:extLst>
          </p:cNvPr>
          <p:cNvPicPr>
            <a:picLocks noChangeAspect="1"/>
          </p:cNvPicPr>
          <p:nvPr/>
        </p:nvPicPr>
        <p:blipFill>
          <a:blip r:embed="rId4"/>
          <a:stretch>
            <a:fillRect/>
          </a:stretch>
        </p:blipFill>
        <p:spPr>
          <a:xfrm>
            <a:off x="1339629" y="1957191"/>
            <a:ext cx="3509035" cy="259917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ContrastingRightFacing"/>
            <a:lightRig rig="threePt" dir="t"/>
          </a:scene3d>
          <a:sp3d contourW="6350" prstMaterial="matte">
            <a:bevelT w="101600" h="101600"/>
            <a:contourClr>
              <a:srgbClr val="969696"/>
            </a:contourClr>
          </a:sp3d>
        </p:spPr>
      </p:pic>
      <p:sp>
        <p:nvSpPr>
          <p:cNvPr id="9" name="TextBox 8">
            <a:extLst>
              <a:ext uri="{FF2B5EF4-FFF2-40B4-BE49-F238E27FC236}">
                <a16:creationId xmlns:a16="http://schemas.microsoft.com/office/drawing/2014/main" id="{B5E94510-8133-7512-FFD7-A39BEA541CAC}"/>
              </a:ext>
            </a:extLst>
          </p:cNvPr>
          <p:cNvSpPr txBox="1"/>
          <p:nvPr/>
        </p:nvSpPr>
        <p:spPr>
          <a:xfrm>
            <a:off x="5705230" y="1458404"/>
            <a:ext cx="6096000" cy="3149965"/>
          </a:xfrm>
          <a:prstGeom prst="rect">
            <a:avLst/>
          </a:prstGeom>
          <a:noFill/>
        </p:spPr>
        <p:txBody>
          <a:bodyPr wrap="square">
            <a:spAutoFit/>
          </a:bodyPr>
          <a:lstStyle/>
          <a:p>
            <a:pPr>
              <a:lnSpc>
                <a:spcPct val="110000"/>
              </a:lnSpc>
            </a:pPr>
            <a:r>
              <a:rPr lang="el-GR" sz="1800" kern="100" dirty="0">
                <a:effectLst/>
                <a:latin typeface="Calibri" panose="020F0502020204030204" pitchFamily="34" charset="0"/>
                <a:ea typeface="Calibri" panose="020F0502020204030204" pitchFamily="34" charset="0"/>
                <a:cs typeface="Times New Roman" panose="02020603050405020304" pitchFamily="18" charset="0"/>
              </a:rPr>
              <a:t>Η συνάρτηση ανταμοιβής επιβραβεύει τον αμυντικό τον μέσο και τον τερματοφύλακα για κάθε βήμα που κάνουν ενώ δεν έχουν φάει γκολ. Αντίθετα ο επιθετικός χάνει βραβεία για κάθε βήμα που κάνει και δεν έχει βάλει γκολ. Ανάλογα το σκορ, συγκεκριμένα αν μία από τις δύο ομάδες χάνει με 3 γκολ διαφορά, τότε όλοι οι πράκτορες της θα χάνουν βραβεία πιο γρήγορα κάθε βήμα που κάνουν. Συνεπώς θα θέλουν να βάλουν γκολ περισσότερο, ή να μην αφήσουν το σκορ να κατρακυλήσει πιο πολύ.</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l-GR" b="0" i="0" u="none" strike="noStrike" dirty="0"/>
          </a:p>
        </p:txBody>
      </p:sp>
    </p:spTree>
    <p:extLst>
      <p:ext uri="{BB962C8B-B14F-4D97-AF65-F5344CB8AC3E}">
        <p14:creationId xmlns:p14="http://schemas.microsoft.com/office/powerpoint/2010/main" val="39020110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1876423" y="95250"/>
            <a:ext cx="8791575" cy="783639"/>
          </a:xfrm>
        </p:spPr>
        <p:txBody>
          <a:bodyPr>
            <a:normAutofit/>
          </a:bodyPr>
          <a:lstStyle/>
          <a:p>
            <a:pPr algn="ctr"/>
            <a:r>
              <a:rPr lang="el-GR" sz="3200" b="1" dirty="0" err="1"/>
              <a:t>Παραδειγματικη</a:t>
            </a:r>
            <a:r>
              <a:rPr lang="el-GR" sz="3200" b="1" dirty="0"/>
              <a:t> </a:t>
            </a:r>
            <a:r>
              <a:rPr lang="el-GR" sz="3200" b="1" dirty="0" err="1"/>
              <a:t>εκτελεση</a:t>
            </a:r>
            <a:endParaRPr lang="el-GR" sz="3200" b="1" dirty="0">
              <a:latin typeface="+mn-lt"/>
            </a:endParaRPr>
          </a:p>
        </p:txBody>
      </p:sp>
      <p:sp>
        <p:nvSpPr>
          <p:cNvPr id="3" name="Υπότιτλος 2">
            <a:extLst>
              <a:ext uri="{FF2B5EF4-FFF2-40B4-BE49-F238E27FC236}">
                <a16:creationId xmlns:a16="http://schemas.microsoft.com/office/drawing/2014/main" id="{7449028B-1FE5-8805-8314-EA7A6261536A}"/>
              </a:ext>
            </a:extLst>
          </p:cNvPr>
          <p:cNvSpPr>
            <a:spLocks noGrp="1"/>
          </p:cNvSpPr>
          <p:nvPr>
            <p:ph type="subTitle" idx="1"/>
          </p:nvPr>
        </p:nvSpPr>
        <p:spPr>
          <a:xfrm>
            <a:off x="2735384" y="2844800"/>
            <a:ext cx="4751754" cy="2133600"/>
          </a:xfrm>
        </p:spPr>
        <p:txBody>
          <a:bodyPr>
            <a:normAutofit/>
          </a:bodyPr>
          <a:lstStyle/>
          <a:p>
            <a:r>
              <a:rPr lang="el-GR" sz="1700" b="1" cap="none"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Εικόνα 3" descr="Εικόνα που περιέχει κείμενο&#10;&#10;Περιγραφή που δημιουργήθηκε αυτόματα">
            <a:extLst>
              <a:ext uri="{FF2B5EF4-FFF2-40B4-BE49-F238E27FC236}">
                <a16:creationId xmlns:a16="http://schemas.microsoft.com/office/drawing/2014/main" id="{6281DF9A-79D9-D012-8DF4-75CA846D1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88BAA708-E407-CC31-ADF6-471A22B9F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pic>
        <p:nvPicPr>
          <p:cNvPr id="5" name="Εικόνα 4">
            <a:extLst>
              <a:ext uri="{FF2B5EF4-FFF2-40B4-BE49-F238E27FC236}">
                <a16:creationId xmlns:a16="http://schemas.microsoft.com/office/drawing/2014/main" id="{9A73EDD9-E859-0252-8D22-E35E59C5640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1232" y="2191751"/>
            <a:ext cx="5241290" cy="30372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Εικόνα 5">
            <a:extLst>
              <a:ext uri="{FF2B5EF4-FFF2-40B4-BE49-F238E27FC236}">
                <a16:creationId xmlns:a16="http://schemas.microsoft.com/office/drawing/2014/main" id="{07376D82-0B8B-63D2-7C69-3008F74EE85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92" y="1753919"/>
            <a:ext cx="2819400" cy="39128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Εικόνα 6">
            <a:extLst>
              <a:ext uri="{FF2B5EF4-FFF2-40B4-BE49-F238E27FC236}">
                <a16:creationId xmlns:a16="http://schemas.microsoft.com/office/drawing/2014/main" id="{2033C423-33F9-415A-10B4-A5864E09B00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81562" y="1316672"/>
            <a:ext cx="2987675" cy="42246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755944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1876423" y="95250"/>
            <a:ext cx="8791575" cy="783639"/>
          </a:xfrm>
        </p:spPr>
        <p:txBody>
          <a:bodyPr>
            <a:normAutofit/>
          </a:bodyPr>
          <a:lstStyle/>
          <a:p>
            <a:pPr algn="ctr"/>
            <a:r>
              <a:rPr lang="el-GR" sz="3200" b="1" dirty="0" err="1"/>
              <a:t>Παραδειγματικη</a:t>
            </a:r>
            <a:r>
              <a:rPr lang="el-GR" sz="3200" b="1" dirty="0"/>
              <a:t> </a:t>
            </a:r>
            <a:r>
              <a:rPr lang="el-GR" sz="3200" b="1" dirty="0" err="1"/>
              <a:t>εκτελεση</a:t>
            </a:r>
            <a:endParaRPr lang="el-GR" sz="3200" b="1" dirty="0">
              <a:latin typeface="+mn-lt"/>
            </a:endParaRPr>
          </a:p>
        </p:txBody>
      </p:sp>
      <p:sp>
        <p:nvSpPr>
          <p:cNvPr id="3" name="Υπότιτλος 2">
            <a:extLst>
              <a:ext uri="{FF2B5EF4-FFF2-40B4-BE49-F238E27FC236}">
                <a16:creationId xmlns:a16="http://schemas.microsoft.com/office/drawing/2014/main" id="{7449028B-1FE5-8805-8314-EA7A6261536A}"/>
              </a:ext>
            </a:extLst>
          </p:cNvPr>
          <p:cNvSpPr>
            <a:spLocks noGrp="1"/>
          </p:cNvSpPr>
          <p:nvPr>
            <p:ph type="subTitle" idx="1"/>
          </p:nvPr>
        </p:nvSpPr>
        <p:spPr>
          <a:xfrm>
            <a:off x="2735384" y="2844800"/>
            <a:ext cx="4751754" cy="2133600"/>
          </a:xfrm>
        </p:spPr>
        <p:txBody>
          <a:bodyPr>
            <a:normAutofit/>
          </a:bodyPr>
          <a:lstStyle/>
          <a:p>
            <a:r>
              <a:rPr lang="el-GR" sz="1700" b="1" cap="none"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Εικόνα 3" descr="Εικόνα που περιέχει κείμενο&#10;&#10;Περιγραφή που δημιουργήθηκε αυτόματα">
            <a:extLst>
              <a:ext uri="{FF2B5EF4-FFF2-40B4-BE49-F238E27FC236}">
                <a16:creationId xmlns:a16="http://schemas.microsoft.com/office/drawing/2014/main" id="{6281DF9A-79D9-D012-8DF4-75CA846D1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88BAA708-E407-CC31-ADF6-471A22B9FC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pic>
        <p:nvPicPr>
          <p:cNvPr id="9" name="2023-06-28 15-58-16">
            <a:hlinkClick r:id="" action="ppaction://media"/>
            <a:extLst>
              <a:ext uri="{FF2B5EF4-FFF2-40B4-BE49-F238E27FC236}">
                <a16:creationId xmlns:a16="http://schemas.microsoft.com/office/drawing/2014/main" id="{429C6658-E32A-9F94-06D4-2DAC9628991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38764" y="1000556"/>
            <a:ext cx="9360388" cy="5265307"/>
          </a:xfrm>
          <a:prstGeom prst="rect">
            <a:avLst/>
          </a:prstGeom>
        </p:spPr>
      </p:pic>
    </p:spTree>
    <p:extLst>
      <p:ext uri="{BB962C8B-B14F-4D97-AF65-F5344CB8AC3E}">
        <p14:creationId xmlns:p14="http://schemas.microsoft.com/office/powerpoint/2010/main" val="3826503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1876423" y="95250"/>
            <a:ext cx="8791575" cy="783639"/>
          </a:xfrm>
        </p:spPr>
        <p:txBody>
          <a:bodyPr>
            <a:normAutofit/>
          </a:bodyPr>
          <a:lstStyle/>
          <a:p>
            <a:pPr algn="ctr"/>
            <a:r>
              <a:rPr lang="el-GR" sz="3200" b="1" dirty="0" err="1"/>
              <a:t>Παραδειγματικη</a:t>
            </a:r>
            <a:r>
              <a:rPr lang="el-GR" sz="3200" b="1" dirty="0"/>
              <a:t> </a:t>
            </a:r>
            <a:r>
              <a:rPr lang="el-GR" sz="3200" b="1" dirty="0" err="1"/>
              <a:t>εκτελεση</a:t>
            </a:r>
            <a:endParaRPr lang="el-GR" sz="3200" b="1" dirty="0">
              <a:latin typeface="+mn-lt"/>
            </a:endParaRPr>
          </a:p>
        </p:txBody>
      </p:sp>
      <p:sp>
        <p:nvSpPr>
          <p:cNvPr id="3" name="Υπότιτλος 2">
            <a:extLst>
              <a:ext uri="{FF2B5EF4-FFF2-40B4-BE49-F238E27FC236}">
                <a16:creationId xmlns:a16="http://schemas.microsoft.com/office/drawing/2014/main" id="{7449028B-1FE5-8805-8314-EA7A6261536A}"/>
              </a:ext>
            </a:extLst>
          </p:cNvPr>
          <p:cNvSpPr>
            <a:spLocks noGrp="1"/>
          </p:cNvSpPr>
          <p:nvPr>
            <p:ph type="subTitle" idx="1"/>
          </p:nvPr>
        </p:nvSpPr>
        <p:spPr>
          <a:xfrm>
            <a:off x="2735384" y="2844800"/>
            <a:ext cx="4751754" cy="2133600"/>
          </a:xfrm>
        </p:spPr>
        <p:txBody>
          <a:bodyPr>
            <a:normAutofit/>
          </a:bodyPr>
          <a:lstStyle/>
          <a:p>
            <a:r>
              <a:rPr lang="el-GR" sz="1700" b="1" cap="none"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Εικόνα 3" descr="Εικόνα που περιέχει κείμενο&#10;&#10;Περιγραφή που δημιουργήθηκε αυτόματα">
            <a:extLst>
              <a:ext uri="{FF2B5EF4-FFF2-40B4-BE49-F238E27FC236}">
                <a16:creationId xmlns:a16="http://schemas.microsoft.com/office/drawing/2014/main" id="{6281DF9A-79D9-D012-8DF4-75CA846D1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88BAA708-E407-CC31-ADF6-471A22B9FC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pic>
        <p:nvPicPr>
          <p:cNvPr id="5" name="2023-06-28 19-37-53">
            <a:hlinkClick r:id="" action="ppaction://media"/>
            <a:extLst>
              <a:ext uri="{FF2B5EF4-FFF2-40B4-BE49-F238E27FC236}">
                <a16:creationId xmlns:a16="http://schemas.microsoft.com/office/drawing/2014/main" id="{342DF6C3-1BF6-0A98-5D75-2AF59866181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34556" y="1015455"/>
            <a:ext cx="9200811" cy="5175544"/>
          </a:xfrm>
          <a:prstGeom prst="rect">
            <a:avLst/>
          </a:prstGeom>
        </p:spPr>
      </p:pic>
    </p:spTree>
    <p:extLst>
      <p:ext uri="{BB962C8B-B14F-4D97-AF65-F5344CB8AC3E}">
        <p14:creationId xmlns:p14="http://schemas.microsoft.com/office/powerpoint/2010/main" val="3882517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0E9BA-034B-23DD-543D-697A8EF671E9}"/>
              </a:ext>
            </a:extLst>
          </p:cNvPr>
          <p:cNvSpPr>
            <a:spLocks noGrp="1"/>
          </p:cNvSpPr>
          <p:nvPr>
            <p:ph type="ctrTitle"/>
          </p:nvPr>
        </p:nvSpPr>
        <p:spPr>
          <a:xfrm>
            <a:off x="1876423" y="95250"/>
            <a:ext cx="8791575" cy="783639"/>
          </a:xfrm>
        </p:spPr>
        <p:txBody>
          <a:bodyPr>
            <a:normAutofit/>
          </a:bodyPr>
          <a:lstStyle/>
          <a:p>
            <a:pPr algn="ctr"/>
            <a:r>
              <a:rPr lang="el-GR" sz="3200" b="1" dirty="0" err="1"/>
              <a:t>εκπαιδευση</a:t>
            </a:r>
            <a:endParaRPr lang="el-GR" sz="3200" b="1" dirty="0">
              <a:latin typeface="+mn-lt"/>
            </a:endParaRPr>
          </a:p>
        </p:txBody>
      </p:sp>
      <p:sp>
        <p:nvSpPr>
          <p:cNvPr id="3" name="Υπότιτλος 2">
            <a:extLst>
              <a:ext uri="{FF2B5EF4-FFF2-40B4-BE49-F238E27FC236}">
                <a16:creationId xmlns:a16="http://schemas.microsoft.com/office/drawing/2014/main" id="{7449028B-1FE5-8805-8314-EA7A6261536A}"/>
              </a:ext>
            </a:extLst>
          </p:cNvPr>
          <p:cNvSpPr>
            <a:spLocks noGrp="1"/>
          </p:cNvSpPr>
          <p:nvPr>
            <p:ph type="subTitle" idx="1"/>
          </p:nvPr>
        </p:nvSpPr>
        <p:spPr>
          <a:xfrm>
            <a:off x="2735384" y="2844800"/>
            <a:ext cx="4751754" cy="2133600"/>
          </a:xfrm>
        </p:spPr>
        <p:txBody>
          <a:bodyPr>
            <a:normAutofit/>
          </a:bodyPr>
          <a:lstStyle/>
          <a:p>
            <a:r>
              <a:rPr lang="el-GR" sz="1700" b="1" cap="none"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Εικόνα 3" descr="Εικόνα που περιέχει κείμενο&#10;&#10;Περιγραφή που δημιουργήθηκε αυτόματα">
            <a:extLst>
              <a:ext uri="{FF2B5EF4-FFF2-40B4-BE49-F238E27FC236}">
                <a16:creationId xmlns:a16="http://schemas.microsoft.com/office/drawing/2014/main" id="{6281DF9A-79D9-D012-8DF4-75CA846D1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567" y="87019"/>
            <a:ext cx="929287" cy="1104900"/>
          </a:xfrm>
          <a:prstGeom prst="rect">
            <a:avLst/>
          </a:prstGeom>
        </p:spPr>
      </p:pic>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88BAA708-E407-CC31-ADF6-471A22B9F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9604" y="6008981"/>
            <a:ext cx="1238250" cy="762000"/>
          </a:xfrm>
          <a:prstGeom prst="rect">
            <a:avLst/>
          </a:prstGeom>
        </p:spPr>
      </p:pic>
      <p:pic>
        <p:nvPicPr>
          <p:cNvPr id="9" name="Εικόνα 8" descr="Εικόνα που περιέχει στιγμιότυπο οθόνης, λογισμικό πολυμέσων, λογισμικό γραφικών, παιχνίδι&#10;&#10;Περιγραφή που δημιουργήθηκε αυτόματα">
            <a:extLst>
              <a:ext uri="{FF2B5EF4-FFF2-40B4-BE49-F238E27FC236}">
                <a16:creationId xmlns:a16="http://schemas.microsoft.com/office/drawing/2014/main" id="{08B1CE78-22C7-E33F-7C46-BE88532FB95A}"/>
              </a:ext>
            </a:extLst>
          </p:cNvPr>
          <p:cNvPicPr>
            <a:picLocks noChangeAspect="1"/>
          </p:cNvPicPr>
          <p:nvPr/>
        </p:nvPicPr>
        <p:blipFill>
          <a:blip r:embed="rId4"/>
          <a:stretch>
            <a:fillRect/>
          </a:stretch>
        </p:blipFill>
        <p:spPr>
          <a:xfrm>
            <a:off x="1404766" y="1418688"/>
            <a:ext cx="3706495" cy="3845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Εικόνα 9" descr="Εικόνα που περιέχει στιγμιότυπο οθόνης, παιχνίδι&#10;&#10;Περιγραφή που δημιουργήθηκε αυτόματα">
            <a:extLst>
              <a:ext uri="{FF2B5EF4-FFF2-40B4-BE49-F238E27FC236}">
                <a16:creationId xmlns:a16="http://schemas.microsoft.com/office/drawing/2014/main" id="{A7F4B81D-61F2-1E21-9756-797D936343EF}"/>
              </a:ext>
            </a:extLst>
          </p:cNvPr>
          <p:cNvPicPr>
            <a:picLocks noChangeAspect="1"/>
          </p:cNvPicPr>
          <p:nvPr/>
        </p:nvPicPr>
        <p:blipFill>
          <a:blip r:embed="rId5"/>
          <a:stretch>
            <a:fillRect/>
          </a:stretch>
        </p:blipFill>
        <p:spPr>
          <a:xfrm>
            <a:off x="6619899" y="1465580"/>
            <a:ext cx="3726180" cy="3886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0962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Κύκλωμα">
  <a:themeElements>
    <a:clrScheme name="Μπλε">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Κύκλωμα">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Κύκλωμα">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Κύκλωμα</Template>
  <TotalTime>3480</TotalTime>
  <Words>768</Words>
  <Application>Microsoft Office PowerPoint</Application>
  <PresentationFormat>Ευρεία οθόνη</PresentationFormat>
  <Paragraphs>66</Paragraphs>
  <Slides>13</Slides>
  <Notes>0</Notes>
  <HiddenSlides>0</HiddenSlides>
  <MMClips>3</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13</vt:i4>
      </vt:variant>
    </vt:vector>
  </HeadingPairs>
  <TitlesOfParts>
    <vt:vector size="18" baseType="lpstr">
      <vt:lpstr>Arial</vt:lpstr>
      <vt:lpstr>Calibri</vt:lpstr>
      <vt:lpstr>Franklin Gothic Demi</vt:lpstr>
      <vt:lpstr>Tw Cen MT</vt:lpstr>
      <vt:lpstr>Κύκλωμα</vt:lpstr>
      <vt:lpstr>ευφυεισ πρακτορες </vt:lpstr>
      <vt:lpstr>                      ΕΙΣΑΓΩΓΗ</vt:lpstr>
      <vt:lpstr>ΔΙΑΦΟΡΟΠΟΊΗΣΗ</vt:lpstr>
      <vt:lpstr>RAYCAST ΙΕΡΑΡΧΙΣΗ αποφάσεων  &amp; ΔΥΝΑΤΟΤΗΤΕς ΠΡΑΚΤΟΡΩΝ</vt:lpstr>
      <vt:lpstr>Πινακασ σκορ  και αλλαγή συνάρτησης ανταμοιβησ </vt:lpstr>
      <vt:lpstr>Παραδειγματικη εκτελεση</vt:lpstr>
      <vt:lpstr>Παραδειγματικη εκτελεση</vt:lpstr>
      <vt:lpstr>Παραδειγματικη εκτελεση</vt:lpstr>
      <vt:lpstr>εκπαιδευση</vt:lpstr>
      <vt:lpstr>εκπαιδευση</vt:lpstr>
      <vt:lpstr>                     </vt:lpstr>
      <vt:lpstr>Περιγραφη προβληματων</vt:lpstr>
      <vt:lpstr>Ευχαριστώ για την προσοχή σας…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MICHAIL VASILAKAKIS</dc:creator>
  <cp:lastModifiedBy>IOANNIS-IASON BOIDANIS</cp:lastModifiedBy>
  <cp:revision>236</cp:revision>
  <dcterms:created xsi:type="dcterms:W3CDTF">2022-12-06T18:11:51Z</dcterms:created>
  <dcterms:modified xsi:type="dcterms:W3CDTF">2023-06-29T22:17:44Z</dcterms:modified>
</cp:coreProperties>
</file>